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0" r:id="rId2"/>
    <p:sldId id="328" r:id="rId3"/>
    <p:sldId id="304" r:id="rId4"/>
    <p:sldId id="301" r:id="rId5"/>
    <p:sldId id="320" r:id="rId6"/>
    <p:sldId id="302" r:id="rId7"/>
    <p:sldId id="313" r:id="rId8"/>
    <p:sldId id="303" r:id="rId9"/>
    <p:sldId id="305" r:id="rId10"/>
    <p:sldId id="306" r:id="rId11"/>
    <p:sldId id="307" r:id="rId12"/>
    <p:sldId id="271" r:id="rId13"/>
    <p:sldId id="309" r:id="rId14"/>
    <p:sldId id="310" r:id="rId15"/>
    <p:sldId id="326" r:id="rId16"/>
    <p:sldId id="327" r:id="rId17"/>
    <p:sldId id="311" r:id="rId18"/>
    <p:sldId id="312" r:id="rId19"/>
    <p:sldId id="308" r:id="rId20"/>
    <p:sldId id="314" r:id="rId21"/>
    <p:sldId id="319" r:id="rId22"/>
    <p:sldId id="281" r:id="rId23"/>
    <p:sldId id="315" r:id="rId24"/>
    <p:sldId id="317" r:id="rId25"/>
    <p:sldId id="318" r:id="rId26"/>
    <p:sldId id="321" r:id="rId27"/>
    <p:sldId id="323" r:id="rId28"/>
    <p:sldId id="325" r:id="rId29"/>
    <p:sldId id="322" r:id="rId30"/>
    <p:sldId id="324" r:id="rId31"/>
    <p:sldId id="3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66A757-3DE3-4D27-8BDD-7F01DE50251C}" v="2" dt="2025-11-24T02:50:48.221"/>
    <p1510:client id="{CC2D27C0-3A15-4142-A9DD-C4463E69CFE9}" v="200" dt="2025-11-24T03:13:06.0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Byrom" userId="bdf3461165574df8" providerId="LiveId" clId="{D09E86B1-FCD7-4DE5-A1C0-B22484EAA099}"/>
    <pc:docChg chg="undo redo custSel addSld modSld sldOrd">
      <pc:chgData name="Bill Byrom" userId="bdf3461165574df8" providerId="LiveId" clId="{D09E86B1-FCD7-4DE5-A1C0-B22484EAA099}" dt="2025-11-24T03:13:06.033" v="4597" actId="20577"/>
      <pc:docMkLst>
        <pc:docMk/>
      </pc:docMkLst>
      <pc:sldChg chg="addSp delSp modSp new mod">
        <pc:chgData name="Bill Byrom" userId="bdf3461165574df8" providerId="LiveId" clId="{D09E86B1-FCD7-4DE5-A1C0-B22484EAA099}" dt="2025-11-24T03:13:06.033" v="4597" actId="20577"/>
        <pc:sldMkLst>
          <pc:docMk/>
          <pc:sldMk cId="2672635683" sldId="328"/>
        </pc:sldMkLst>
        <pc:spChg chg="mod">
          <ac:chgData name="Bill Byrom" userId="bdf3461165574df8" providerId="LiveId" clId="{D09E86B1-FCD7-4DE5-A1C0-B22484EAA099}" dt="2025-11-24T03:13:06.033" v="4597" actId="20577"/>
          <ac:spMkLst>
            <pc:docMk/>
            <pc:sldMk cId="2672635683" sldId="328"/>
            <ac:spMk id="2" creationId="{DD58A8D4-5FDD-768A-9E71-CE5FC9423A57}"/>
          </ac:spMkLst>
        </pc:spChg>
        <pc:spChg chg="del">
          <ac:chgData name="Bill Byrom" userId="bdf3461165574df8" providerId="LiveId" clId="{D09E86B1-FCD7-4DE5-A1C0-B22484EAA099}" dt="2025-11-24T02:33:25.628" v="4104"/>
          <ac:spMkLst>
            <pc:docMk/>
            <pc:sldMk cId="2672635683" sldId="328"/>
            <ac:spMk id="3" creationId="{1F26D677-EAE2-AB6C-9D9B-9B829E0B4248}"/>
          </ac:spMkLst>
        </pc:spChg>
        <pc:picChg chg="add mod">
          <ac:chgData name="Bill Byrom" userId="bdf3461165574df8" providerId="LiveId" clId="{D09E86B1-FCD7-4DE5-A1C0-B22484EAA099}" dt="2025-11-24T02:51:01.163" v="4344" actId="1076"/>
          <ac:picMkLst>
            <pc:docMk/>
            <pc:sldMk cId="2672635683" sldId="328"/>
            <ac:picMk id="5" creationId="{5A4CEBC0-89A5-DD4C-8547-D3BA830409B4}"/>
          </ac:picMkLst>
        </pc:picChg>
        <pc:picChg chg="add mod">
          <ac:chgData name="Bill Byrom" userId="bdf3461165574df8" providerId="LiveId" clId="{D09E86B1-FCD7-4DE5-A1C0-B22484EAA099}" dt="2025-11-24T02:51:08.861" v="4345" actId="1076"/>
          <ac:picMkLst>
            <pc:docMk/>
            <pc:sldMk cId="2672635683" sldId="328"/>
            <ac:picMk id="7" creationId="{CF54B67D-D68E-E3F8-45F9-F2D8FF405E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9FCFC-85B6-411F-9F81-93E9345945EE}"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36122-4A93-46C7-8227-6376E2A62239}" type="slidenum">
              <a:rPr lang="en-US" smtClean="0"/>
              <a:t>‹#›</a:t>
            </a:fld>
            <a:endParaRPr lang="en-US"/>
          </a:p>
        </p:txBody>
      </p:sp>
    </p:spTree>
    <p:extLst>
      <p:ext uri="{BB962C8B-B14F-4D97-AF65-F5344CB8AC3E}">
        <p14:creationId xmlns:p14="http://schemas.microsoft.com/office/powerpoint/2010/main" val="33572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45C0-8075-15B8-8E1E-D50CDD7816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7765F-CE97-1292-0301-18DD83F3CC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109CE3-6B19-0EC0-8B0C-EDC4BBA2855E}"/>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5" name="Footer Placeholder 4">
            <a:extLst>
              <a:ext uri="{FF2B5EF4-FFF2-40B4-BE49-F238E27FC236}">
                <a16:creationId xmlns:a16="http://schemas.microsoft.com/office/drawing/2014/main" id="{414552CF-44B3-0EBE-1D86-7099EE6C4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38027-5F5B-ED47-FF05-C7349EA8FBA9}"/>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1324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D5C5-D4CB-5605-DE99-BC4A24AB69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49E038-E4E9-0FF9-CF54-9415F9F78B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D4879-EBC5-7E0F-063D-9C22E17C5281}"/>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5" name="Footer Placeholder 4">
            <a:extLst>
              <a:ext uri="{FF2B5EF4-FFF2-40B4-BE49-F238E27FC236}">
                <a16:creationId xmlns:a16="http://schemas.microsoft.com/office/drawing/2014/main" id="{C5A2862E-89BD-4F20-65C6-1F056BF96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1773F-D5EE-36DB-8F55-56FE0B485431}"/>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257288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8714E-ACE5-E54A-A55B-CA898010F1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C7A4E0-7F37-F9E8-62E8-6D1A74423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AA39E-4D9B-F9DF-822A-D9F3FBEDF257}"/>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5" name="Footer Placeholder 4">
            <a:extLst>
              <a:ext uri="{FF2B5EF4-FFF2-40B4-BE49-F238E27FC236}">
                <a16:creationId xmlns:a16="http://schemas.microsoft.com/office/drawing/2014/main" id="{6E1637EC-F071-2B95-E0DE-E5E3C6DB1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A2E4B-90BB-5466-8BD7-E8A4E07F4625}"/>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289886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AD69-E3AC-0AB7-0AFB-822379D7E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D3E75-43AE-2D0F-8078-C3CDB62DA6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3C06D-3545-8F25-B20B-CA6F149672DA}"/>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5" name="Footer Placeholder 4">
            <a:extLst>
              <a:ext uri="{FF2B5EF4-FFF2-40B4-BE49-F238E27FC236}">
                <a16:creationId xmlns:a16="http://schemas.microsoft.com/office/drawing/2014/main" id="{65FC68E6-D308-DE02-CA7C-10E4DADAB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4CBAB-2C67-F22A-2685-43BA4DF1132A}"/>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9376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6B36-2652-5041-3E57-4811BE8DE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3FA8BC-BA83-2641-DE15-0F30802631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9625D-0325-1F62-46D4-5D37ED5D222B}"/>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5" name="Footer Placeholder 4">
            <a:extLst>
              <a:ext uri="{FF2B5EF4-FFF2-40B4-BE49-F238E27FC236}">
                <a16:creationId xmlns:a16="http://schemas.microsoft.com/office/drawing/2014/main" id="{D5C884BE-80AF-051E-967C-4FE48D3C1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DA75C-DE5F-66FF-CD47-64ADC92E7B61}"/>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1195893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E3A8D-E330-2249-D85D-8E101CC49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BBED0-F03C-0804-4DFD-3B96993CF0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773901-AEB0-47B2-C281-13FA28A0B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B0157-97B5-42D4-9431-EDF49F0443F8}"/>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6" name="Footer Placeholder 5">
            <a:extLst>
              <a:ext uri="{FF2B5EF4-FFF2-40B4-BE49-F238E27FC236}">
                <a16:creationId xmlns:a16="http://schemas.microsoft.com/office/drawing/2014/main" id="{B6A79051-4262-14FE-A933-504D24EFC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595E7-7417-FCA5-E4B8-18BB851AAF8C}"/>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321197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1ED4-50C1-D6A5-0AC6-1537579E8E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8A77FF-9C37-03EB-A73F-9D4277464D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2DDBAD-2BD6-3D3B-CB88-6FF515CF90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A9FBB-9636-4419-562A-8942F7F30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1ACCE5-9427-2FC5-F024-6EAD8693E5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9F9262-11BC-9C4D-2E3A-583EA5816FD9}"/>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8" name="Footer Placeholder 7">
            <a:extLst>
              <a:ext uri="{FF2B5EF4-FFF2-40B4-BE49-F238E27FC236}">
                <a16:creationId xmlns:a16="http://schemas.microsoft.com/office/drawing/2014/main" id="{59DF3D36-E387-28E8-097D-15D5327584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6298E-579A-DDD8-34DD-387A956F778C}"/>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72420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5D5DF-DAB2-E11D-6368-A292503F95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41823-6C4D-62AF-E696-B41324A41A0B}"/>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4" name="Footer Placeholder 3">
            <a:extLst>
              <a:ext uri="{FF2B5EF4-FFF2-40B4-BE49-F238E27FC236}">
                <a16:creationId xmlns:a16="http://schemas.microsoft.com/office/drawing/2014/main" id="{5469C55A-DC23-8BD9-58D6-7724C1CB14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8B1E08-8695-C41E-0D9D-1107BC27DC3E}"/>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115994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A31684-19B6-B86F-8313-F886450928E8}"/>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3" name="Footer Placeholder 2">
            <a:extLst>
              <a:ext uri="{FF2B5EF4-FFF2-40B4-BE49-F238E27FC236}">
                <a16:creationId xmlns:a16="http://schemas.microsoft.com/office/drawing/2014/main" id="{C6CA0BC8-32E4-6C05-E361-5F177A7FBC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BF55D2-DF65-9567-DEBB-11D18BD9B5B7}"/>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299372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F3E7-7738-C776-D558-4E6AA3A35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988198-B432-94BD-339D-15636A34A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5D54B6-B953-79FB-6A1E-0F6E7C3DB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C0A3E-D2BC-869B-0A36-9D200C692FA5}"/>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6" name="Footer Placeholder 5">
            <a:extLst>
              <a:ext uri="{FF2B5EF4-FFF2-40B4-BE49-F238E27FC236}">
                <a16:creationId xmlns:a16="http://schemas.microsoft.com/office/drawing/2014/main" id="{729EBFAF-C61F-48A9-BDE1-5DF243038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ACDF2-0241-58AC-12E3-D819398DAA21}"/>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62952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22D5-3DD2-7CC4-8A1D-519EB31552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D193DF-D041-F7F9-B112-36CF926A8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535D9C-3AF9-329A-21D8-A4439F69F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4D17A-D95F-C446-686D-942232E08409}"/>
              </a:ext>
            </a:extLst>
          </p:cNvPr>
          <p:cNvSpPr>
            <a:spLocks noGrp="1"/>
          </p:cNvSpPr>
          <p:nvPr>
            <p:ph type="dt" sz="half" idx="10"/>
          </p:nvPr>
        </p:nvSpPr>
        <p:spPr/>
        <p:txBody>
          <a:bodyPr/>
          <a:lstStyle/>
          <a:p>
            <a:fld id="{1186D66F-5376-44AE-94AE-586F87316A6B}" type="datetimeFigureOut">
              <a:rPr lang="en-US" smtClean="0"/>
              <a:t>11/23/2025</a:t>
            </a:fld>
            <a:endParaRPr lang="en-US"/>
          </a:p>
        </p:txBody>
      </p:sp>
      <p:sp>
        <p:nvSpPr>
          <p:cNvPr id="6" name="Footer Placeholder 5">
            <a:extLst>
              <a:ext uri="{FF2B5EF4-FFF2-40B4-BE49-F238E27FC236}">
                <a16:creationId xmlns:a16="http://schemas.microsoft.com/office/drawing/2014/main" id="{D530335B-E201-714D-2E42-ED3FD78BF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FBE48-5CF6-A863-6743-F30FFF07BB3B}"/>
              </a:ext>
            </a:extLst>
          </p:cNvPr>
          <p:cNvSpPr>
            <a:spLocks noGrp="1"/>
          </p:cNvSpPr>
          <p:nvPr>
            <p:ph type="sldNum" sz="quarter" idx="12"/>
          </p:nvPr>
        </p:nvSpPr>
        <p:spPr/>
        <p:txBody>
          <a:bodyPr/>
          <a:lstStyle/>
          <a:p>
            <a:fld id="{3961E6F3-76A0-46C3-A105-6EAD7279946F}" type="slidenum">
              <a:rPr lang="en-US" smtClean="0"/>
              <a:t>‹#›</a:t>
            </a:fld>
            <a:endParaRPr lang="en-US"/>
          </a:p>
        </p:txBody>
      </p:sp>
    </p:spTree>
    <p:extLst>
      <p:ext uri="{BB962C8B-B14F-4D97-AF65-F5344CB8AC3E}">
        <p14:creationId xmlns:p14="http://schemas.microsoft.com/office/powerpoint/2010/main" val="402441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FD1ED1-8192-12AD-A2A2-0C627110C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EEE626-DE42-D2A8-E589-7A717775A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D4455-4ADB-978F-FE86-37016C28E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6D66F-5376-44AE-94AE-586F87316A6B}" type="datetimeFigureOut">
              <a:rPr lang="en-US" smtClean="0"/>
              <a:t>11/23/2025</a:t>
            </a:fld>
            <a:endParaRPr lang="en-US"/>
          </a:p>
        </p:txBody>
      </p:sp>
      <p:sp>
        <p:nvSpPr>
          <p:cNvPr id="5" name="Footer Placeholder 4">
            <a:extLst>
              <a:ext uri="{FF2B5EF4-FFF2-40B4-BE49-F238E27FC236}">
                <a16:creationId xmlns:a16="http://schemas.microsoft.com/office/drawing/2014/main" id="{E4D23014-8DC9-21D9-79C5-97C2E71E7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E3B156-EFB6-2C11-7AA9-ECF856EA21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1E6F3-76A0-46C3-A105-6EAD7279946F}" type="slidenum">
              <a:rPr lang="en-US" smtClean="0"/>
              <a:t>‹#›</a:t>
            </a:fld>
            <a:endParaRPr lang="en-US"/>
          </a:p>
        </p:txBody>
      </p:sp>
    </p:spTree>
    <p:extLst>
      <p:ext uri="{BB962C8B-B14F-4D97-AF65-F5344CB8AC3E}">
        <p14:creationId xmlns:p14="http://schemas.microsoft.com/office/powerpoint/2010/main" val="1837182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hyperlink" Target="https://homes.rewiringamerica.org/sav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homes.rewiringamerica.org/sav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homes.rewiringamerica.org/sav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homes.rewiringamerica.org/sav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xperience.arcgis.com/experience/3f67d5e82dc64d1589714d5499196d4f/page/Page/" TargetMode="External"/><Relationship Id="rId2" Type="http://schemas.openxmlformats.org/officeDocument/2006/relationships/hyperlink" Target="https://homes.rewiringamerica.org/save" TargetMode="External"/><Relationship Id="rId1" Type="http://schemas.openxmlformats.org/officeDocument/2006/relationships/slideLayout" Target="../slideLayouts/slideLayout2.xml"/><Relationship Id="rId5" Type="http://schemas.openxmlformats.org/officeDocument/2006/relationships/hyperlink" Target="https://homes.rewiringamerica.org/federal-incentives/30d-new-ev-tax-incentive" TargetMode="External"/><Relationship Id="rId4" Type="http://schemas.openxmlformats.org/officeDocument/2006/relationships/hyperlink" Target="https://homes.rewiringamerica.org/federal-incentives/25e-used-ev-tax-incentiv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3B51-2387-1EC1-9095-156935E8D80E}"/>
              </a:ext>
            </a:extLst>
          </p:cNvPr>
          <p:cNvSpPr>
            <a:spLocks noGrp="1"/>
          </p:cNvSpPr>
          <p:nvPr>
            <p:ph type="ctrTitle"/>
          </p:nvPr>
        </p:nvSpPr>
        <p:spPr>
          <a:xfrm>
            <a:off x="1524000" y="1122362"/>
            <a:ext cx="9144000" cy="2016763"/>
          </a:xfrm>
        </p:spPr>
        <p:txBody>
          <a:bodyPr>
            <a:normAutofit/>
          </a:bodyPr>
          <a:lstStyle/>
          <a:p>
            <a:r>
              <a:rPr lang="en-US" b="1">
                <a:solidFill>
                  <a:schemeClr val="accent5">
                    <a:lumMod val="75000"/>
                  </a:schemeClr>
                </a:solidFill>
              </a:rPr>
              <a:t>Home Energy Efficiency &amp; Renewable Energy Options</a:t>
            </a:r>
          </a:p>
        </p:txBody>
      </p:sp>
      <p:sp>
        <p:nvSpPr>
          <p:cNvPr id="3" name="Subtitle 2">
            <a:extLst>
              <a:ext uri="{FF2B5EF4-FFF2-40B4-BE49-F238E27FC236}">
                <a16:creationId xmlns:a16="http://schemas.microsoft.com/office/drawing/2014/main" id="{21FFC019-3EBA-BFA1-F761-D9CC37D63A1F}"/>
              </a:ext>
            </a:extLst>
          </p:cNvPr>
          <p:cNvSpPr>
            <a:spLocks noGrp="1"/>
          </p:cNvSpPr>
          <p:nvPr>
            <p:ph type="subTitle" idx="1"/>
          </p:nvPr>
        </p:nvSpPr>
        <p:spPr>
          <a:xfrm>
            <a:off x="1524000" y="3602037"/>
            <a:ext cx="9144000" cy="2270861"/>
          </a:xfrm>
        </p:spPr>
        <p:txBody>
          <a:bodyPr>
            <a:normAutofit fontScale="85000" lnSpcReduction="20000"/>
          </a:bodyPr>
          <a:lstStyle/>
          <a:p>
            <a:endParaRPr lang="en-US"/>
          </a:p>
          <a:p>
            <a:r>
              <a:rPr lang="en-US" sz="3500" b="1"/>
              <a:t>Bill Byrom</a:t>
            </a:r>
          </a:p>
          <a:p>
            <a:r>
              <a:rPr lang="en-US" sz="3500" b="1"/>
              <a:t>North Texas Renewable Energy Group</a:t>
            </a:r>
          </a:p>
          <a:p>
            <a:r>
              <a:rPr lang="en-US" sz="3500" b="1"/>
              <a:t>Meeting Program Coordinator</a:t>
            </a:r>
          </a:p>
          <a:p>
            <a:r>
              <a:rPr lang="en-US" sz="3500" b="1"/>
              <a:t>solar@byrom.net</a:t>
            </a:r>
          </a:p>
        </p:txBody>
      </p:sp>
    </p:spTree>
    <p:extLst>
      <p:ext uri="{BB962C8B-B14F-4D97-AF65-F5344CB8AC3E}">
        <p14:creationId xmlns:p14="http://schemas.microsoft.com/office/powerpoint/2010/main" val="74327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1CF6-84DE-BED9-9A16-0B977C74BF18}"/>
              </a:ext>
            </a:extLst>
          </p:cNvPr>
          <p:cNvSpPr>
            <a:spLocks noGrp="1"/>
          </p:cNvSpPr>
          <p:nvPr>
            <p:ph type="title"/>
          </p:nvPr>
        </p:nvSpPr>
        <p:spPr/>
        <p:txBody>
          <a:bodyPr>
            <a:normAutofit/>
          </a:bodyPr>
          <a:lstStyle/>
          <a:p>
            <a:r>
              <a:rPr lang="en-US" b="1"/>
              <a:t>Renewable Energy Supplied From The Grid</a:t>
            </a:r>
            <a:endParaRPr lang="en-US"/>
          </a:p>
        </p:txBody>
      </p:sp>
      <p:sp>
        <p:nvSpPr>
          <p:cNvPr id="3" name="Content Placeholder 2">
            <a:extLst>
              <a:ext uri="{FF2B5EF4-FFF2-40B4-BE49-F238E27FC236}">
                <a16:creationId xmlns:a16="http://schemas.microsoft.com/office/drawing/2014/main" id="{98DD22D9-E27D-1C75-1FA2-049619380350}"/>
              </a:ext>
            </a:extLst>
          </p:cNvPr>
          <p:cNvSpPr>
            <a:spLocks noGrp="1"/>
          </p:cNvSpPr>
          <p:nvPr>
            <p:ph idx="1"/>
          </p:nvPr>
        </p:nvSpPr>
        <p:spPr/>
        <p:txBody>
          <a:bodyPr/>
          <a:lstStyle/>
          <a:p>
            <a:r>
              <a:rPr lang="en-US"/>
              <a:t>In most areas of North Texas you can purchase electricity produced by solar farms and/or wind farms</a:t>
            </a:r>
          </a:p>
          <a:p>
            <a:r>
              <a:rPr lang="en-US"/>
              <a:t>Solar farms are photovoltaic (PV) solar power plants. Light from the sun directly produces electric power using solar cells mounted on panels. Large solar farms are usually in areas with fewer clouds and moderate to low land cost. </a:t>
            </a:r>
          </a:p>
          <a:p>
            <a:r>
              <a:rPr lang="en-US"/>
              <a:t>Wind farms are in areas which tend to receive a lot of wind, often at night. These are often found in areas west and northwest of North Texas, as well as in Oklahoma.</a:t>
            </a:r>
          </a:p>
          <a:p>
            <a:r>
              <a:rPr lang="en-US"/>
              <a:t>Hydroelectric power is not prevalent in North Texas.</a:t>
            </a:r>
          </a:p>
        </p:txBody>
      </p:sp>
    </p:spTree>
    <p:extLst>
      <p:ext uri="{BB962C8B-B14F-4D97-AF65-F5344CB8AC3E}">
        <p14:creationId xmlns:p14="http://schemas.microsoft.com/office/powerpoint/2010/main" val="310870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A2E0C-BBF8-47CC-6D4E-01F8C9428249}"/>
              </a:ext>
            </a:extLst>
          </p:cNvPr>
          <p:cNvSpPr>
            <a:spLocks noGrp="1"/>
          </p:cNvSpPr>
          <p:nvPr>
            <p:ph type="title"/>
          </p:nvPr>
        </p:nvSpPr>
        <p:spPr/>
        <p:txBody>
          <a:bodyPr/>
          <a:lstStyle/>
          <a:p>
            <a:r>
              <a:rPr lang="en-US" b="1"/>
              <a:t>Home Solar Power Systems</a:t>
            </a:r>
          </a:p>
        </p:txBody>
      </p:sp>
      <p:sp>
        <p:nvSpPr>
          <p:cNvPr id="3" name="Content Placeholder 2">
            <a:extLst>
              <a:ext uri="{FF2B5EF4-FFF2-40B4-BE49-F238E27FC236}">
                <a16:creationId xmlns:a16="http://schemas.microsoft.com/office/drawing/2014/main" id="{17DD7064-6503-A156-CFB4-67B4C7EF1D93}"/>
              </a:ext>
            </a:extLst>
          </p:cNvPr>
          <p:cNvSpPr>
            <a:spLocks noGrp="1"/>
          </p:cNvSpPr>
          <p:nvPr>
            <p:ph idx="1"/>
          </p:nvPr>
        </p:nvSpPr>
        <p:spPr/>
        <p:txBody>
          <a:bodyPr>
            <a:normAutofit lnSpcReduction="10000"/>
          </a:bodyPr>
          <a:lstStyle/>
          <a:p>
            <a:r>
              <a:rPr lang="en-US"/>
              <a:t>Solar panels can be mounted on a roof, carport, or a ground mount</a:t>
            </a:r>
          </a:p>
          <a:p>
            <a:r>
              <a:rPr lang="en-US"/>
              <a:t>Power is usually generated only when the solar panel receives direct sunlight illumination. Some solar panels are bifacial and can also generate power from the rear of the panel.</a:t>
            </a:r>
          </a:p>
          <a:p>
            <a:r>
              <a:rPr lang="en-US"/>
              <a:t>Batteries are often added to the system for use at night.</a:t>
            </a:r>
          </a:p>
          <a:p>
            <a:r>
              <a:rPr lang="en-US"/>
              <a:t>The output of a solar panel has a negative temperature coefficient. For example, heating a solar panel by 18 degrees F (10 degrees C) might reduce the power output by 3.4%.</a:t>
            </a:r>
          </a:p>
          <a:p>
            <a:r>
              <a:rPr lang="en-US"/>
              <a:t>The output is greatest when sunlight falls normal to the panel surface. So the output varies through the day and during different seasons.</a:t>
            </a:r>
          </a:p>
        </p:txBody>
      </p:sp>
    </p:spTree>
    <p:extLst>
      <p:ext uri="{BB962C8B-B14F-4D97-AF65-F5344CB8AC3E}">
        <p14:creationId xmlns:p14="http://schemas.microsoft.com/office/powerpoint/2010/main" val="225518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1D68-EEB8-A8DD-8207-3D85E15F6171}"/>
              </a:ext>
            </a:extLst>
          </p:cNvPr>
          <p:cNvSpPr>
            <a:spLocks noGrp="1"/>
          </p:cNvSpPr>
          <p:nvPr>
            <p:ph type="title"/>
          </p:nvPr>
        </p:nvSpPr>
        <p:spPr>
          <a:xfrm>
            <a:off x="838200" y="365125"/>
            <a:ext cx="10515600" cy="1056067"/>
          </a:xfrm>
        </p:spPr>
        <p:txBody>
          <a:bodyPr/>
          <a:lstStyle/>
          <a:p>
            <a:r>
              <a:rPr lang="en-US" b="1"/>
              <a:t>Solar Power System</a:t>
            </a:r>
          </a:p>
        </p:txBody>
      </p:sp>
      <p:pic>
        <p:nvPicPr>
          <p:cNvPr id="5" name="Content Placeholder 4">
            <a:extLst>
              <a:ext uri="{FF2B5EF4-FFF2-40B4-BE49-F238E27FC236}">
                <a16:creationId xmlns:a16="http://schemas.microsoft.com/office/drawing/2014/main" id="{3C17F97F-EA91-1601-E4F9-14F4373A5A1B}"/>
              </a:ext>
            </a:extLst>
          </p:cNvPr>
          <p:cNvPicPr>
            <a:picLocks noGrp="1" noChangeAspect="1"/>
          </p:cNvPicPr>
          <p:nvPr>
            <p:ph idx="1"/>
          </p:nvPr>
        </p:nvPicPr>
        <p:blipFill>
          <a:blip r:embed="rId2"/>
          <a:stretch>
            <a:fillRect/>
          </a:stretch>
        </p:blipFill>
        <p:spPr>
          <a:xfrm>
            <a:off x="838200" y="1421192"/>
            <a:ext cx="10515600" cy="4991441"/>
          </a:xfrm>
        </p:spPr>
      </p:pic>
    </p:spTree>
    <p:extLst>
      <p:ext uri="{BB962C8B-B14F-4D97-AF65-F5344CB8AC3E}">
        <p14:creationId xmlns:p14="http://schemas.microsoft.com/office/powerpoint/2010/main" val="279043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F7F6-241C-387B-6A2A-AC2D84E6E2D3}"/>
              </a:ext>
            </a:extLst>
          </p:cNvPr>
          <p:cNvSpPr>
            <a:spLocks noGrp="1"/>
          </p:cNvSpPr>
          <p:nvPr>
            <p:ph type="title"/>
          </p:nvPr>
        </p:nvSpPr>
        <p:spPr>
          <a:xfrm>
            <a:off x="838200" y="365125"/>
            <a:ext cx="10125173" cy="803799"/>
          </a:xfrm>
        </p:spPr>
        <p:txBody>
          <a:bodyPr/>
          <a:lstStyle/>
          <a:p>
            <a:r>
              <a:rPr lang="en-US">
                <a:latin typeface="+mn-lt"/>
              </a:rPr>
              <a:t>Sun Angle Effect on Solar Power System</a:t>
            </a:r>
          </a:p>
        </p:txBody>
      </p:sp>
      <p:sp>
        <p:nvSpPr>
          <p:cNvPr id="3" name="Content Placeholder 2">
            <a:extLst>
              <a:ext uri="{FF2B5EF4-FFF2-40B4-BE49-F238E27FC236}">
                <a16:creationId xmlns:a16="http://schemas.microsoft.com/office/drawing/2014/main" id="{4D3EF79E-D26A-34AB-2F76-6484FAEF0C34}"/>
              </a:ext>
            </a:extLst>
          </p:cNvPr>
          <p:cNvSpPr>
            <a:spLocks noGrp="1"/>
          </p:cNvSpPr>
          <p:nvPr>
            <p:ph idx="1"/>
          </p:nvPr>
        </p:nvSpPr>
        <p:spPr>
          <a:xfrm>
            <a:off x="754144" y="1253765"/>
            <a:ext cx="10755984" cy="5165889"/>
          </a:xfrm>
        </p:spPr>
        <p:txBody>
          <a:bodyPr>
            <a:normAutofit fontScale="92500" lnSpcReduction="10000"/>
          </a:bodyPr>
          <a:lstStyle/>
          <a:p>
            <a:r>
              <a:rPr lang="en-US"/>
              <a:t>The Earth’s axis is tilted at about 23.5 degrees to our solar orbit, producing differing maximum sun angles to the horizon through the year at our North Texas latitude of about 32.8 degrees north:</a:t>
            </a:r>
          </a:p>
          <a:p>
            <a:pPr lvl="1"/>
            <a:r>
              <a:rPr lang="en-US"/>
              <a:t>57.2 degrees sun height at vernal (March 20) and autumnal (Sept 22) equinox </a:t>
            </a:r>
          </a:p>
          <a:p>
            <a:pPr lvl="1"/>
            <a:r>
              <a:rPr lang="en-US"/>
              <a:t>33.8 degrees sun height at winter (Dec 21) solstice</a:t>
            </a:r>
          </a:p>
          <a:p>
            <a:pPr lvl="1"/>
            <a:r>
              <a:rPr lang="en-US"/>
              <a:t>80.6 degrees sun height at summer (June 20) solstice</a:t>
            </a:r>
          </a:p>
          <a:p>
            <a:r>
              <a:rPr lang="en-US"/>
              <a:t>A south-facing roof with solar panels angled at 30 degrees produces maximum output at a sun height of (90-30)=60 degrees. This is close to optimum for our latitude. The power output follows a modified cosine curve each day. Shading from trees can modify the production curve.</a:t>
            </a:r>
          </a:p>
          <a:p>
            <a:r>
              <a:rPr lang="en-US"/>
              <a:t>The maximum peak power from a 30 degree tilt should be near the equinoxes, when the peak sunlight is directly orthogonal to the panels. Energy production during the summer is increased due to the long days, but the panel output is reduced by 0.34% per degree C. The output in the winter is reduced due to shorter days. Thick clouds reduce the output significantly.</a:t>
            </a:r>
          </a:p>
          <a:p>
            <a:pPr lvl="1"/>
            <a:endParaRPr lang="en-US"/>
          </a:p>
        </p:txBody>
      </p:sp>
    </p:spTree>
    <p:extLst>
      <p:ext uri="{BB962C8B-B14F-4D97-AF65-F5344CB8AC3E}">
        <p14:creationId xmlns:p14="http://schemas.microsoft.com/office/powerpoint/2010/main" val="1345885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0C60-11E3-FB4D-9756-A391100571CA}"/>
              </a:ext>
            </a:extLst>
          </p:cNvPr>
          <p:cNvSpPr>
            <a:spLocks noGrp="1"/>
          </p:cNvSpPr>
          <p:nvPr>
            <p:ph type="title"/>
          </p:nvPr>
        </p:nvSpPr>
        <p:spPr/>
        <p:txBody>
          <a:bodyPr/>
          <a:lstStyle/>
          <a:p>
            <a:r>
              <a:rPr lang="en-US">
                <a:latin typeface="+mn-lt"/>
              </a:rPr>
              <a:t>Operation of a Solar Power System</a:t>
            </a:r>
            <a:endParaRPr lang="en-US"/>
          </a:p>
        </p:txBody>
      </p:sp>
      <p:sp>
        <p:nvSpPr>
          <p:cNvPr id="3" name="Content Placeholder 2">
            <a:extLst>
              <a:ext uri="{FF2B5EF4-FFF2-40B4-BE49-F238E27FC236}">
                <a16:creationId xmlns:a16="http://schemas.microsoft.com/office/drawing/2014/main" id="{108D177C-94D8-9FCC-F1D4-EA65D3C8FCE1}"/>
              </a:ext>
            </a:extLst>
          </p:cNvPr>
          <p:cNvSpPr>
            <a:spLocks noGrp="1"/>
          </p:cNvSpPr>
          <p:nvPr>
            <p:ph idx="1"/>
          </p:nvPr>
        </p:nvSpPr>
        <p:spPr/>
        <p:txBody>
          <a:bodyPr/>
          <a:lstStyle/>
          <a:p>
            <a:r>
              <a:rPr lang="en-US"/>
              <a:t>PV (photovoltaic) power from solar panels can be used to advantage in several ways:</a:t>
            </a:r>
          </a:p>
          <a:p>
            <a:pPr lvl="1"/>
            <a:r>
              <a:rPr lang="en-US"/>
              <a:t>If the house load (including EV charging) is higher than the PV output, the solar power reduces the import (purchase) of grid energy. Small systems with only a few solar panels can significantly reduce their energy expense. This is true even if the system is not set up to sell energy to the grid.</a:t>
            </a:r>
          </a:p>
          <a:p>
            <a:pPr lvl="1"/>
            <a:r>
              <a:rPr lang="en-US"/>
              <a:t>If the PV output exceeds the house load and the system is set up for bidirectional metering, the system can sell power to the grid. Unfortunately, current REP plans typically pay much less for grid export than for import.</a:t>
            </a:r>
          </a:p>
          <a:p>
            <a:pPr lvl="1"/>
            <a:r>
              <a:rPr lang="en-US"/>
              <a:t>If the system has a large battery, the house may be able to operate all (or most) of the night using the battery, then recharge the following day using solar power. This is called </a:t>
            </a:r>
            <a:r>
              <a:rPr lang="en-US" b="1"/>
              <a:t>load shifting </a:t>
            </a:r>
            <a:r>
              <a:rPr lang="en-US"/>
              <a:t>and can reduce your bill.</a:t>
            </a:r>
          </a:p>
        </p:txBody>
      </p:sp>
    </p:spTree>
    <p:extLst>
      <p:ext uri="{BB962C8B-B14F-4D97-AF65-F5344CB8AC3E}">
        <p14:creationId xmlns:p14="http://schemas.microsoft.com/office/powerpoint/2010/main" val="3719962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FD2A8-C4C0-A5C2-1545-969DDB2D7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E073B-6900-5302-A514-A52BEAA936EF}"/>
              </a:ext>
            </a:extLst>
          </p:cNvPr>
          <p:cNvSpPr>
            <a:spLocks noGrp="1"/>
          </p:cNvSpPr>
          <p:nvPr>
            <p:ph type="title"/>
          </p:nvPr>
        </p:nvSpPr>
        <p:spPr/>
        <p:txBody>
          <a:bodyPr/>
          <a:lstStyle/>
          <a:p>
            <a:r>
              <a:rPr lang="en-US">
                <a:latin typeface="+mn-lt"/>
              </a:rPr>
              <a:t>PV Solar DC to AC Inverter</a:t>
            </a:r>
            <a:endParaRPr lang="en-US"/>
          </a:p>
        </p:txBody>
      </p:sp>
      <p:sp>
        <p:nvSpPr>
          <p:cNvPr id="3" name="Content Placeholder 2">
            <a:extLst>
              <a:ext uri="{FF2B5EF4-FFF2-40B4-BE49-F238E27FC236}">
                <a16:creationId xmlns:a16="http://schemas.microsoft.com/office/drawing/2014/main" id="{BC455EFB-703A-931E-45FD-F654641CEF3D}"/>
              </a:ext>
            </a:extLst>
          </p:cNvPr>
          <p:cNvSpPr>
            <a:spLocks noGrp="1"/>
          </p:cNvSpPr>
          <p:nvPr>
            <p:ph idx="1"/>
          </p:nvPr>
        </p:nvSpPr>
        <p:spPr/>
        <p:txBody>
          <a:bodyPr>
            <a:normAutofit fontScale="92500"/>
          </a:bodyPr>
          <a:lstStyle/>
          <a:p>
            <a:r>
              <a:rPr lang="en-US"/>
              <a:t>Solar panels provide DC voltage, but homes are wired for AC</a:t>
            </a:r>
          </a:p>
          <a:p>
            <a:r>
              <a:rPr lang="en-US"/>
              <a:t>There are two basic inverter systems</a:t>
            </a:r>
          </a:p>
          <a:p>
            <a:pPr lvl="1"/>
            <a:r>
              <a:rPr lang="en-US"/>
              <a:t>DC Coupling: The solar panels are placed in one or more series strings which drive a string inverter. This system produces high voltage DC on the roof and usually has one inverter mounted in the house (or outside) near the main AC system panel.</a:t>
            </a:r>
          </a:p>
          <a:p>
            <a:pPr lvl="1"/>
            <a:r>
              <a:rPr lang="en-US"/>
              <a:t>AC Coupling: A small inverter is mounted on the rear of each solar panel. 240 VAC is usually run to the roof and each panel Indi dually drives the house AC system.</a:t>
            </a:r>
          </a:p>
          <a:p>
            <a:pPr lvl="1"/>
            <a:r>
              <a:rPr lang="en-US"/>
              <a:t>Fast shutoff features are usually required to allow emergency responders to get on the roof without danger from hot wiring.</a:t>
            </a:r>
          </a:p>
          <a:p>
            <a:pPr lvl="1"/>
            <a:r>
              <a:rPr lang="en-US"/>
              <a:t>Optimizer modules are often used to improve efficiency when some solar panels are shaded. Fast shutoff features are available with some optimizers.</a:t>
            </a:r>
          </a:p>
        </p:txBody>
      </p:sp>
    </p:spTree>
    <p:extLst>
      <p:ext uri="{BB962C8B-B14F-4D97-AF65-F5344CB8AC3E}">
        <p14:creationId xmlns:p14="http://schemas.microsoft.com/office/powerpoint/2010/main" val="1241291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50CC1-C54D-946E-065E-DEE1C49D7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E419-1602-B122-DC01-567D6CFF72AE}"/>
              </a:ext>
            </a:extLst>
          </p:cNvPr>
          <p:cNvSpPr>
            <a:spLocks noGrp="1"/>
          </p:cNvSpPr>
          <p:nvPr>
            <p:ph type="title"/>
          </p:nvPr>
        </p:nvSpPr>
        <p:spPr/>
        <p:txBody>
          <a:bodyPr/>
          <a:lstStyle/>
          <a:p>
            <a:r>
              <a:rPr lang="en-US">
                <a:latin typeface="+mn-lt"/>
              </a:rPr>
              <a:t>Operating Off-Grid</a:t>
            </a:r>
            <a:endParaRPr lang="en-US"/>
          </a:p>
        </p:txBody>
      </p:sp>
      <p:sp>
        <p:nvSpPr>
          <p:cNvPr id="3" name="Content Placeholder 2">
            <a:extLst>
              <a:ext uri="{FF2B5EF4-FFF2-40B4-BE49-F238E27FC236}">
                <a16:creationId xmlns:a16="http://schemas.microsoft.com/office/drawing/2014/main" id="{9A5F7AA0-9DA7-EB81-413D-4CFECC0DA818}"/>
              </a:ext>
            </a:extLst>
          </p:cNvPr>
          <p:cNvSpPr>
            <a:spLocks noGrp="1"/>
          </p:cNvSpPr>
          <p:nvPr>
            <p:ph idx="1"/>
          </p:nvPr>
        </p:nvSpPr>
        <p:spPr/>
        <p:txBody>
          <a:bodyPr>
            <a:normAutofit fontScale="92500"/>
          </a:bodyPr>
          <a:lstStyle/>
          <a:p>
            <a:r>
              <a:rPr lang="en-US"/>
              <a:t>If off-grid operation of a PV solar power system is planned, there must be a way to reliably and rapidly disconnect the home AC wiring from the grid during a grid failure. The home can not be allowed to feed any power into the grid until the grid is reliably up again.</a:t>
            </a:r>
          </a:p>
          <a:p>
            <a:r>
              <a:rPr lang="en-US"/>
              <a:t>Low cost solar systems are often AC coupled, with small inverters on the roof. Many of these systems can not be operated off-grid or using battery power. When the grid fails, there is no power in the house and the PV panels are disabled. The solar panels only reduce cost during daylight.</a:t>
            </a:r>
          </a:p>
          <a:p>
            <a:r>
              <a:rPr lang="en-US"/>
              <a:t>DC coupled string inverter systems often include a high current automatic AC grid disconnect switch. This allows the PV solar power system (and any available battery) to power the house during a grid failure.</a:t>
            </a:r>
          </a:p>
        </p:txBody>
      </p:sp>
    </p:spTree>
    <p:extLst>
      <p:ext uri="{BB962C8B-B14F-4D97-AF65-F5344CB8AC3E}">
        <p14:creationId xmlns:p14="http://schemas.microsoft.com/office/powerpoint/2010/main" val="301803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A381F-ABA3-59F1-ECC2-346B10D7C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8F734-53DB-FC09-265E-3AC9A6A59487}"/>
              </a:ext>
            </a:extLst>
          </p:cNvPr>
          <p:cNvSpPr>
            <a:spLocks noGrp="1"/>
          </p:cNvSpPr>
          <p:nvPr>
            <p:ph type="title"/>
          </p:nvPr>
        </p:nvSpPr>
        <p:spPr/>
        <p:txBody>
          <a:bodyPr/>
          <a:lstStyle/>
          <a:p>
            <a:r>
              <a:rPr lang="en-US">
                <a:latin typeface="+mn-lt"/>
              </a:rPr>
              <a:t>PV Generation on Clear and Cloudy Days</a:t>
            </a:r>
          </a:p>
        </p:txBody>
      </p:sp>
      <p:sp>
        <p:nvSpPr>
          <p:cNvPr id="8" name="TextBox 7">
            <a:extLst>
              <a:ext uri="{FF2B5EF4-FFF2-40B4-BE49-F238E27FC236}">
                <a16:creationId xmlns:a16="http://schemas.microsoft.com/office/drawing/2014/main" id="{5E5A30E0-9765-6011-E220-F82662467002}"/>
              </a:ext>
            </a:extLst>
          </p:cNvPr>
          <p:cNvSpPr txBox="1"/>
          <p:nvPr/>
        </p:nvSpPr>
        <p:spPr>
          <a:xfrm>
            <a:off x="578176" y="2474389"/>
            <a:ext cx="1753386" cy="369332"/>
          </a:xfrm>
          <a:prstGeom prst="rect">
            <a:avLst/>
          </a:prstGeom>
          <a:noFill/>
        </p:spPr>
        <p:txBody>
          <a:bodyPr wrap="square" rtlCol="0">
            <a:spAutoFit/>
          </a:bodyPr>
          <a:lstStyle/>
          <a:p>
            <a:r>
              <a:rPr lang="en-US"/>
              <a:t>Wed Oct 1, 2024</a:t>
            </a:r>
          </a:p>
        </p:txBody>
      </p:sp>
      <p:sp>
        <p:nvSpPr>
          <p:cNvPr id="9" name="TextBox 8">
            <a:extLst>
              <a:ext uri="{FF2B5EF4-FFF2-40B4-BE49-F238E27FC236}">
                <a16:creationId xmlns:a16="http://schemas.microsoft.com/office/drawing/2014/main" id="{FAF1C925-69F2-E6F7-B517-78CF2EF4D022}"/>
              </a:ext>
            </a:extLst>
          </p:cNvPr>
          <p:cNvSpPr txBox="1"/>
          <p:nvPr/>
        </p:nvSpPr>
        <p:spPr>
          <a:xfrm>
            <a:off x="424206" y="5217638"/>
            <a:ext cx="1907356" cy="369332"/>
          </a:xfrm>
          <a:prstGeom prst="rect">
            <a:avLst/>
          </a:prstGeom>
          <a:noFill/>
        </p:spPr>
        <p:txBody>
          <a:bodyPr wrap="square" rtlCol="0">
            <a:spAutoFit/>
          </a:bodyPr>
          <a:lstStyle/>
          <a:p>
            <a:r>
              <a:rPr lang="en-US"/>
              <a:t>Mon April 8, 2024</a:t>
            </a:r>
          </a:p>
        </p:txBody>
      </p:sp>
      <p:pic>
        <p:nvPicPr>
          <p:cNvPr id="13" name="Picture 12">
            <a:extLst>
              <a:ext uri="{FF2B5EF4-FFF2-40B4-BE49-F238E27FC236}">
                <a16:creationId xmlns:a16="http://schemas.microsoft.com/office/drawing/2014/main" id="{B031D1A8-2B22-621C-5E32-F51279342EE1}"/>
              </a:ext>
            </a:extLst>
          </p:cNvPr>
          <p:cNvPicPr>
            <a:picLocks noChangeAspect="1"/>
          </p:cNvPicPr>
          <p:nvPr/>
        </p:nvPicPr>
        <p:blipFill>
          <a:blip r:embed="rId2"/>
          <a:stretch>
            <a:fillRect/>
          </a:stretch>
        </p:blipFill>
        <p:spPr>
          <a:xfrm>
            <a:off x="2412477" y="1480008"/>
            <a:ext cx="9289084" cy="2516747"/>
          </a:xfrm>
          <a:prstGeom prst="rect">
            <a:avLst/>
          </a:prstGeom>
        </p:spPr>
      </p:pic>
      <p:pic>
        <p:nvPicPr>
          <p:cNvPr id="15" name="Picture 14">
            <a:extLst>
              <a:ext uri="{FF2B5EF4-FFF2-40B4-BE49-F238E27FC236}">
                <a16:creationId xmlns:a16="http://schemas.microsoft.com/office/drawing/2014/main" id="{562FBD1E-4DAA-6C0F-DE25-D2E983BEF0FE}"/>
              </a:ext>
            </a:extLst>
          </p:cNvPr>
          <p:cNvPicPr>
            <a:picLocks noChangeAspect="1"/>
          </p:cNvPicPr>
          <p:nvPr/>
        </p:nvPicPr>
        <p:blipFill>
          <a:blip r:embed="rId3"/>
          <a:stretch>
            <a:fillRect/>
          </a:stretch>
        </p:blipFill>
        <p:spPr>
          <a:xfrm>
            <a:off x="2412477" y="4115871"/>
            <a:ext cx="9289084" cy="2524241"/>
          </a:xfrm>
          <a:prstGeom prst="rect">
            <a:avLst/>
          </a:prstGeom>
        </p:spPr>
      </p:pic>
    </p:spTree>
    <p:extLst>
      <p:ext uri="{BB962C8B-B14F-4D97-AF65-F5344CB8AC3E}">
        <p14:creationId xmlns:p14="http://schemas.microsoft.com/office/powerpoint/2010/main" val="205028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B73D3-D26F-457B-9528-9C29E6B58D3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1C55458-698C-5F3B-4FCE-C6AA947EF88A}"/>
              </a:ext>
            </a:extLst>
          </p:cNvPr>
          <p:cNvSpPr>
            <a:spLocks noGrp="1"/>
          </p:cNvSpPr>
          <p:nvPr>
            <p:ph type="title"/>
          </p:nvPr>
        </p:nvSpPr>
        <p:spPr>
          <a:xfrm>
            <a:off x="838200" y="365125"/>
            <a:ext cx="10515600" cy="800313"/>
          </a:xfrm>
        </p:spPr>
        <p:txBody>
          <a:bodyPr/>
          <a:lstStyle/>
          <a:p>
            <a:r>
              <a:rPr lang="en-US">
                <a:latin typeface="+mn-lt"/>
              </a:rPr>
              <a:t>Load Shifting Using ESS Battery (BESS)</a:t>
            </a:r>
          </a:p>
        </p:txBody>
      </p:sp>
      <p:pic>
        <p:nvPicPr>
          <p:cNvPr id="5" name="Content Placeholder 4">
            <a:extLst>
              <a:ext uri="{FF2B5EF4-FFF2-40B4-BE49-F238E27FC236}">
                <a16:creationId xmlns:a16="http://schemas.microsoft.com/office/drawing/2014/main" id="{CC2D9DEF-7B0E-700C-60B0-E3AFC6819A8D}"/>
              </a:ext>
            </a:extLst>
          </p:cNvPr>
          <p:cNvPicPr>
            <a:picLocks noGrp="1" noChangeAspect="1"/>
          </p:cNvPicPr>
          <p:nvPr>
            <p:ph idx="1"/>
          </p:nvPr>
        </p:nvPicPr>
        <p:blipFill>
          <a:blip r:embed="rId2"/>
          <a:stretch>
            <a:fillRect/>
          </a:stretch>
        </p:blipFill>
        <p:spPr>
          <a:xfrm>
            <a:off x="838200" y="3065290"/>
            <a:ext cx="10515600" cy="3427585"/>
          </a:xfrm>
        </p:spPr>
      </p:pic>
      <p:sp>
        <p:nvSpPr>
          <p:cNvPr id="9" name="TextBox 8">
            <a:extLst>
              <a:ext uri="{FF2B5EF4-FFF2-40B4-BE49-F238E27FC236}">
                <a16:creationId xmlns:a16="http://schemas.microsoft.com/office/drawing/2014/main" id="{62323270-6B39-76E0-DC65-6BCDC7FB4502}"/>
              </a:ext>
            </a:extLst>
          </p:cNvPr>
          <p:cNvSpPr txBox="1"/>
          <p:nvPr/>
        </p:nvSpPr>
        <p:spPr>
          <a:xfrm>
            <a:off x="1046375" y="1096799"/>
            <a:ext cx="10307425" cy="1754326"/>
          </a:xfrm>
          <a:prstGeom prst="rect">
            <a:avLst/>
          </a:prstGeom>
          <a:noFill/>
        </p:spPr>
        <p:txBody>
          <a:bodyPr wrap="square" rtlCol="0">
            <a:spAutoFit/>
          </a:bodyPr>
          <a:lstStyle/>
          <a:p>
            <a:r>
              <a:rPr lang="en-US"/>
              <a:t>My Fortress Power ESS battery can power my house for most or all of the night (depending on temperature and appliance use). The Sol-Ark system inverter is programmed to favor battery use at night. As soon as the sun rises the next morning, the battery is recharged (usually by noon). Energy is exported (sold to the grid) each afternoon and only a small amount of energy is imported (purchased from the grid) before sunup and around sundown. If it’s very cloudy less is exported and more is imported from the grid. Below is an example of a clear day (Oct 1, 2024) with EV charging starting at 9 AM and 3 PM. My dishwasher also ran.</a:t>
            </a:r>
          </a:p>
        </p:txBody>
      </p:sp>
    </p:spTree>
    <p:extLst>
      <p:ext uri="{BB962C8B-B14F-4D97-AF65-F5344CB8AC3E}">
        <p14:creationId xmlns:p14="http://schemas.microsoft.com/office/powerpoint/2010/main" val="3566325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42E3-1B3A-5DC7-5CC6-270E9505291A}"/>
              </a:ext>
            </a:extLst>
          </p:cNvPr>
          <p:cNvSpPr>
            <a:spLocks noGrp="1"/>
          </p:cNvSpPr>
          <p:nvPr>
            <p:ph type="title"/>
          </p:nvPr>
        </p:nvSpPr>
        <p:spPr/>
        <p:txBody>
          <a:bodyPr/>
          <a:lstStyle/>
          <a:p>
            <a:r>
              <a:rPr lang="en-US" b="1"/>
              <a:t>HVAC and Water Heating Systems</a:t>
            </a:r>
          </a:p>
        </p:txBody>
      </p:sp>
      <p:sp>
        <p:nvSpPr>
          <p:cNvPr id="3" name="Content Placeholder 2">
            <a:extLst>
              <a:ext uri="{FF2B5EF4-FFF2-40B4-BE49-F238E27FC236}">
                <a16:creationId xmlns:a16="http://schemas.microsoft.com/office/drawing/2014/main" id="{D6A11C5F-AAD4-510C-2226-7433EBF82D1D}"/>
              </a:ext>
            </a:extLst>
          </p:cNvPr>
          <p:cNvSpPr>
            <a:spLocks noGrp="1"/>
          </p:cNvSpPr>
          <p:nvPr>
            <p:ph idx="1"/>
          </p:nvPr>
        </p:nvSpPr>
        <p:spPr/>
        <p:txBody>
          <a:bodyPr>
            <a:normAutofit lnSpcReduction="10000"/>
          </a:bodyPr>
          <a:lstStyle/>
          <a:p>
            <a:r>
              <a:rPr lang="en-US"/>
              <a:t>HVAC systems heat, ventilate, and air condition a house</a:t>
            </a:r>
          </a:p>
          <a:p>
            <a:r>
              <a:rPr lang="en-US"/>
              <a:t>Natural gas (methane) can be used to heat air and water, but this generates greenhouse gases and releases pollution from impurities</a:t>
            </a:r>
          </a:p>
          <a:p>
            <a:r>
              <a:rPr lang="en-US"/>
              <a:t>Resistance electric heat is inefficient, with a COP below 1</a:t>
            </a:r>
          </a:p>
          <a:p>
            <a:r>
              <a:rPr lang="en-US"/>
              <a:t>Heat pump systems can provide much more efficiency, with a COP of 3 or greater. They can be used for room and water heating, as well as clothes drying.</a:t>
            </a:r>
          </a:p>
          <a:p>
            <a:r>
              <a:rPr lang="en-US"/>
              <a:t>Heat pumps can be air source or ground source. Ground source heat pumps are much more efficient but require geothermal wells.</a:t>
            </a:r>
          </a:p>
          <a:p>
            <a:r>
              <a:rPr lang="en-US"/>
              <a:t>Water can also be directly heated using a solar hot water heater.</a:t>
            </a:r>
          </a:p>
        </p:txBody>
      </p:sp>
    </p:spTree>
    <p:extLst>
      <p:ext uri="{BB962C8B-B14F-4D97-AF65-F5344CB8AC3E}">
        <p14:creationId xmlns:p14="http://schemas.microsoft.com/office/powerpoint/2010/main" val="407411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8A8D4-5FDD-768A-9E71-CE5FC9423A57}"/>
              </a:ext>
            </a:extLst>
          </p:cNvPr>
          <p:cNvSpPr>
            <a:spLocks noGrp="1"/>
          </p:cNvSpPr>
          <p:nvPr>
            <p:ph type="title"/>
          </p:nvPr>
        </p:nvSpPr>
        <p:spPr/>
        <p:txBody>
          <a:bodyPr>
            <a:normAutofit fontScale="90000"/>
          </a:bodyPr>
          <a:lstStyle/>
          <a:p>
            <a:r>
              <a:rPr lang="en-US" b="1"/>
              <a:t>Early Solar Cells</a:t>
            </a:r>
            <a:br>
              <a:rPr lang="en-US"/>
            </a:br>
            <a:r>
              <a:rPr lang="en-US" sz="2000">
                <a:latin typeface="+mn-lt"/>
              </a:rPr>
              <a:t>My first solar cell was an </a:t>
            </a:r>
            <a:r>
              <a:rPr lang="en-US" sz="2000" err="1">
                <a:latin typeface="+mn-lt"/>
              </a:rPr>
              <a:t>Internattional</a:t>
            </a:r>
            <a:r>
              <a:rPr lang="en-US" sz="2000">
                <a:latin typeface="+mn-lt"/>
              </a:rPr>
              <a:t> Rectifier model S4M, which I used while I was an elementary school student 60 years ago (about 1965). I also owned an EP-50 small DC motor which spun rapidly when </a:t>
            </a:r>
            <a:r>
              <a:rPr lang="en-US" sz="2000" err="1">
                <a:latin typeface="+mn-lt"/>
              </a:rPr>
              <a:t>powerd</a:t>
            </a:r>
            <a:r>
              <a:rPr lang="en-US" sz="2000">
                <a:latin typeface="+mn-lt"/>
              </a:rPr>
              <a:t> by the solar cell in direct sunlight. Some of the first solar cells were used to power satellites.</a:t>
            </a:r>
            <a:endParaRPr lang="en-US"/>
          </a:p>
        </p:txBody>
      </p:sp>
      <p:pic>
        <p:nvPicPr>
          <p:cNvPr id="5" name="Content Placeholder 4" descr="A close-up of a solar cell&#10;&#10;AI-generated content may be incorrect.">
            <a:extLst>
              <a:ext uri="{FF2B5EF4-FFF2-40B4-BE49-F238E27FC236}">
                <a16:creationId xmlns:a16="http://schemas.microsoft.com/office/drawing/2014/main" id="{5A4CEBC0-89A5-DD4C-8547-D3BA830409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72716"/>
            <a:ext cx="6631351" cy="4423059"/>
          </a:xfrm>
        </p:spPr>
      </p:pic>
      <p:pic>
        <p:nvPicPr>
          <p:cNvPr id="7" name="Picture 6" descr="A blue package with a metal object on it&#10;&#10;AI-generated content may be incorrect.">
            <a:extLst>
              <a:ext uri="{FF2B5EF4-FFF2-40B4-BE49-F238E27FC236}">
                <a16:creationId xmlns:a16="http://schemas.microsoft.com/office/drawing/2014/main" id="{CF54B67D-D68E-E3F8-45F9-F2D8FF405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30505"/>
            <a:ext cx="6096000" cy="4065270"/>
          </a:xfrm>
          <a:prstGeom prst="rect">
            <a:avLst/>
          </a:prstGeom>
        </p:spPr>
      </p:pic>
    </p:spTree>
    <p:extLst>
      <p:ext uri="{BB962C8B-B14F-4D97-AF65-F5344CB8AC3E}">
        <p14:creationId xmlns:p14="http://schemas.microsoft.com/office/powerpoint/2010/main" val="2672635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DFE3-C294-FFB4-4B8D-EC6119A72D4B}"/>
              </a:ext>
            </a:extLst>
          </p:cNvPr>
          <p:cNvSpPr>
            <a:spLocks noGrp="1"/>
          </p:cNvSpPr>
          <p:nvPr>
            <p:ph type="title"/>
          </p:nvPr>
        </p:nvSpPr>
        <p:spPr/>
        <p:txBody>
          <a:bodyPr/>
          <a:lstStyle/>
          <a:p>
            <a:r>
              <a:rPr lang="en-US" b="1"/>
              <a:t>Charging Electric Vehicles at Home</a:t>
            </a:r>
          </a:p>
        </p:txBody>
      </p:sp>
      <p:sp>
        <p:nvSpPr>
          <p:cNvPr id="3" name="Content Placeholder 2">
            <a:extLst>
              <a:ext uri="{FF2B5EF4-FFF2-40B4-BE49-F238E27FC236}">
                <a16:creationId xmlns:a16="http://schemas.microsoft.com/office/drawing/2014/main" id="{A59534F4-56BC-D64F-91C6-A3471692072C}"/>
              </a:ext>
            </a:extLst>
          </p:cNvPr>
          <p:cNvSpPr>
            <a:spLocks noGrp="1"/>
          </p:cNvSpPr>
          <p:nvPr>
            <p:ph idx="1"/>
          </p:nvPr>
        </p:nvSpPr>
        <p:spPr/>
        <p:txBody>
          <a:bodyPr/>
          <a:lstStyle/>
          <a:p>
            <a:r>
              <a:rPr lang="en-US"/>
              <a:t>The best way to charge an EV at home is using a Level 2 (240 VAC) charger. These typically produce up to 10 kW of charging power. So a 70 kWh EV battery could be fully charged in about 7 hours.</a:t>
            </a:r>
          </a:p>
          <a:p>
            <a:r>
              <a:rPr lang="en-US"/>
              <a:t>If an EV can be charged during sunlight hours, a home solar power system can provide zero incremental cost charging.</a:t>
            </a:r>
          </a:p>
          <a:p>
            <a:r>
              <a:rPr lang="en-US"/>
              <a:t>In the near future, electric vehicles will provide vehicle to house export of energy from the EV battery to power the house during an emergency. The vehicles and house charging adapters supporting this feature are just arriving on the market now.</a:t>
            </a:r>
          </a:p>
        </p:txBody>
      </p:sp>
    </p:spTree>
    <p:extLst>
      <p:ext uri="{BB962C8B-B14F-4D97-AF65-F5344CB8AC3E}">
        <p14:creationId xmlns:p14="http://schemas.microsoft.com/office/powerpoint/2010/main" val="2106651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C32C-279B-0A95-7B18-EB95BB6769D2}"/>
              </a:ext>
            </a:extLst>
          </p:cNvPr>
          <p:cNvSpPr>
            <a:spLocks noGrp="1"/>
          </p:cNvSpPr>
          <p:nvPr>
            <p:ph type="title"/>
          </p:nvPr>
        </p:nvSpPr>
        <p:spPr/>
        <p:txBody>
          <a:bodyPr/>
          <a:lstStyle/>
          <a:p>
            <a:r>
              <a:rPr lang="en-US" b="1"/>
              <a:t>Example Zero Energy Building:</a:t>
            </a:r>
            <a:br>
              <a:rPr lang="en-US" b="1"/>
            </a:br>
            <a:r>
              <a:rPr lang="en-US" b="1"/>
              <a:t>Byrom House in Irving</a:t>
            </a:r>
          </a:p>
        </p:txBody>
      </p:sp>
      <p:sp>
        <p:nvSpPr>
          <p:cNvPr id="3" name="Content Placeholder 2">
            <a:extLst>
              <a:ext uri="{FF2B5EF4-FFF2-40B4-BE49-F238E27FC236}">
                <a16:creationId xmlns:a16="http://schemas.microsoft.com/office/drawing/2014/main" id="{49A93B3C-4379-0CBD-1B55-8055463FE15D}"/>
              </a:ext>
            </a:extLst>
          </p:cNvPr>
          <p:cNvSpPr>
            <a:spLocks noGrp="1"/>
          </p:cNvSpPr>
          <p:nvPr>
            <p:ph idx="1"/>
          </p:nvPr>
        </p:nvSpPr>
        <p:spPr/>
        <p:txBody>
          <a:bodyPr/>
          <a:lstStyle/>
          <a:p>
            <a:r>
              <a:rPr lang="en-US"/>
              <a:t>I demolished my old house (which had foundation and other problems) and built a new energy efficient home with a solar power system and ground source heat pump HVAC / water heater.</a:t>
            </a:r>
          </a:p>
          <a:p>
            <a:r>
              <a:rPr lang="en-US"/>
              <a:t>For normal daily driving I am able to charge my electric vehicle using my home solar power system during sunny days. I’m retired so don’t have long daily work commutes.</a:t>
            </a:r>
          </a:p>
          <a:p>
            <a:r>
              <a:rPr lang="en-US"/>
              <a:t>My REP (Retail Electric Provider) is Green Mountain Energy. My monthly electric bills are zero (including taxes and fixed fees). I use about half of my solar PV production for powering my house and charging my EV, and sell the remainder back to the grid.</a:t>
            </a:r>
          </a:p>
        </p:txBody>
      </p:sp>
    </p:spTree>
    <p:extLst>
      <p:ext uri="{BB962C8B-B14F-4D97-AF65-F5344CB8AC3E}">
        <p14:creationId xmlns:p14="http://schemas.microsoft.com/office/powerpoint/2010/main" val="1473441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8A550-CCDC-7516-7EC3-2B2976517B78}"/>
              </a:ext>
            </a:extLst>
          </p:cNvPr>
          <p:cNvSpPr>
            <a:spLocks noGrp="1"/>
          </p:cNvSpPr>
          <p:nvPr>
            <p:ph type="title"/>
          </p:nvPr>
        </p:nvSpPr>
        <p:spPr>
          <a:xfrm>
            <a:off x="838200" y="365126"/>
            <a:ext cx="10515600" cy="1284566"/>
          </a:xfrm>
        </p:spPr>
        <p:txBody>
          <a:bodyPr>
            <a:normAutofit/>
          </a:bodyPr>
          <a:lstStyle/>
          <a:p>
            <a:r>
              <a:rPr lang="en-US" b="1">
                <a:latin typeface="+mn-lt"/>
              </a:rPr>
              <a:t>Byrom House Overview</a:t>
            </a:r>
            <a:endParaRPr lang="en-US" sz="3200" b="1">
              <a:latin typeface="+mn-lt"/>
            </a:endParaRPr>
          </a:p>
        </p:txBody>
      </p:sp>
      <p:pic>
        <p:nvPicPr>
          <p:cNvPr id="5" name="Content Placeholder 4" descr="A house with a red door and a red door&#10;&#10;Description automatically generated">
            <a:extLst>
              <a:ext uri="{FF2B5EF4-FFF2-40B4-BE49-F238E27FC236}">
                <a16:creationId xmlns:a16="http://schemas.microsoft.com/office/drawing/2014/main" id="{1B6FA6A3-EEF9-720F-9815-C12A55D0A3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926" y="1908003"/>
            <a:ext cx="3433818" cy="1831576"/>
          </a:xfrm>
        </p:spPr>
      </p:pic>
      <p:pic>
        <p:nvPicPr>
          <p:cNvPr id="7" name="Picture 6" descr="A house with solar panels on the roof&#10;&#10;Description automatically generated">
            <a:extLst>
              <a:ext uri="{FF2B5EF4-FFF2-40B4-BE49-F238E27FC236}">
                <a16:creationId xmlns:a16="http://schemas.microsoft.com/office/drawing/2014/main" id="{8CE4A12F-6193-B586-5A4E-8C197CA34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418" y="1919532"/>
            <a:ext cx="3038302" cy="1795549"/>
          </a:xfrm>
          <a:prstGeom prst="rect">
            <a:avLst/>
          </a:prstGeom>
        </p:spPr>
      </p:pic>
      <p:pic>
        <p:nvPicPr>
          <p:cNvPr id="9" name="Picture 8" descr="A room with a tv and a ceiling fan&#10;&#10;Description automatically generated">
            <a:extLst>
              <a:ext uri="{FF2B5EF4-FFF2-40B4-BE49-F238E27FC236}">
                <a16:creationId xmlns:a16="http://schemas.microsoft.com/office/drawing/2014/main" id="{09F27D61-6C3F-9CCE-4628-D9105A937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26" y="4009419"/>
            <a:ext cx="3285507" cy="2464130"/>
          </a:xfrm>
          <a:prstGeom prst="rect">
            <a:avLst/>
          </a:prstGeom>
        </p:spPr>
      </p:pic>
      <p:pic>
        <p:nvPicPr>
          <p:cNvPr id="11" name="Picture 10" descr="A machine with a green light&#10;&#10;Description automatically generated">
            <a:extLst>
              <a:ext uri="{FF2B5EF4-FFF2-40B4-BE49-F238E27FC236}">
                <a16:creationId xmlns:a16="http://schemas.microsoft.com/office/drawing/2014/main" id="{FE0317AB-DABE-7FA3-3D15-663B18A1C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39105" y="4334958"/>
            <a:ext cx="2449425" cy="1837069"/>
          </a:xfrm>
          <a:prstGeom prst="rect">
            <a:avLst/>
          </a:prstGeom>
        </p:spPr>
      </p:pic>
      <p:pic>
        <p:nvPicPr>
          <p:cNvPr id="13" name="Picture 12" descr="A black wireless earbuds and a black microphone&#10;&#10;Description automatically generated">
            <a:extLst>
              <a:ext uri="{FF2B5EF4-FFF2-40B4-BE49-F238E27FC236}">
                <a16:creationId xmlns:a16="http://schemas.microsoft.com/office/drawing/2014/main" id="{2B096473-E787-D2C0-3774-F346238293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022650" y="4317437"/>
            <a:ext cx="2464131" cy="1848098"/>
          </a:xfrm>
          <a:prstGeom prst="rect">
            <a:avLst/>
          </a:prstGeom>
        </p:spPr>
      </p:pic>
      <p:pic>
        <p:nvPicPr>
          <p:cNvPr id="15" name="Picture 14" descr="A red tower with a pole&#10;&#10;Description automatically generated with medium confidence">
            <a:extLst>
              <a:ext uri="{FF2B5EF4-FFF2-40B4-BE49-F238E27FC236}">
                <a16:creationId xmlns:a16="http://schemas.microsoft.com/office/drawing/2014/main" id="{DD78F9C3-B59E-9D12-0CFB-A348ED3877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0204" y="4009419"/>
            <a:ext cx="1188910" cy="2483455"/>
          </a:xfrm>
          <a:prstGeom prst="rect">
            <a:avLst/>
          </a:prstGeom>
        </p:spPr>
      </p:pic>
      <p:pic>
        <p:nvPicPr>
          <p:cNvPr id="17" name="Picture 16" descr="Close-up of a row of white paper&#10;&#10;Description automatically generated">
            <a:extLst>
              <a:ext uri="{FF2B5EF4-FFF2-40B4-BE49-F238E27FC236}">
                <a16:creationId xmlns:a16="http://schemas.microsoft.com/office/drawing/2014/main" id="{7BEAF379-00C6-19CE-01EC-329FA4E67D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046370" y="4317435"/>
            <a:ext cx="2464131" cy="1848099"/>
          </a:xfrm>
          <a:prstGeom prst="rect">
            <a:avLst/>
          </a:prstGeom>
        </p:spPr>
      </p:pic>
      <p:pic>
        <p:nvPicPr>
          <p:cNvPr id="19" name="Picture 18" descr="A group of electrical boxes on a deck&#10;&#10;Description automatically generated">
            <a:extLst>
              <a:ext uri="{FF2B5EF4-FFF2-40B4-BE49-F238E27FC236}">
                <a16:creationId xmlns:a16="http://schemas.microsoft.com/office/drawing/2014/main" id="{A32C2758-8F06-BBE3-41D4-AB93A8076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7227687" y="1379841"/>
            <a:ext cx="2685651" cy="2014239"/>
          </a:xfrm>
          <a:prstGeom prst="rect">
            <a:avLst/>
          </a:prstGeom>
        </p:spPr>
      </p:pic>
      <p:pic>
        <p:nvPicPr>
          <p:cNvPr id="21" name="Picture 20">
            <a:extLst>
              <a:ext uri="{FF2B5EF4-FFF2-40B4-BE49-F238E27FC236}">
                <a16:creationId xmlns:a16="http://schemas.microsoft.com/office/drawing/2014/main" id="{0F15EF13-FD9F-A078-71A3-D0705B0BA898}"/>
              </a:ext>
            </a:extLst>
          </p:cNvPr>
          <p:cNvPicPr>
            <a:picLocks noChangeAspect="1"/>
          </p:cNvPicPr>
          <p:nvPr/>
        </p:nvPicPr>
        <p:blipFill>
          <a:blip r:embed="rId10"/>
          <a:stretch>
            <a:fillRect/>
          </a:stretch>
        </p:blipFill>
        <p:spPr>
          <a:xfrm>
            <a:off x="9646567" y="1112364"/>
            <a:ext cx="1932547" cy="2629030"/>
          </a:xfrm>
          <a:prstGeom prst="rect">
            <a:avLst/>
          </a:prstGeom>
        </p:spPr>
      </p:pic>
    </p:spTree>
    <p:extLst>
      <p:ext uri="{BB962C8B-B14F-4D97-AF65-F5344CB8AC3E}">
        <p14:creationId xmlns:p14="http://schemas.microsoft.com/office/powerpoint/2010/main" val="3097536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9D8A3-4F7D-989E-1F51-3C04D4D46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79B63-0D29-434A-3163-EE4F7F786800}"/>
              </a:ext>
            </a:extLst>
          </p:cNvPr>
          <p:cNvSpPr>
            <a:spLocks noGrp="1"/>
          </p:cNvSpPr>
          <p:nvPr>
            <p:ph type="title"/>
          </p:nvPr>
        </p:nvSpPr>
        <p:spPr/>
        <p:txBody>
          <a:bodyPr/>
          <a:lstStyle/>
          <a:p>
            <a:r>
              <a:rPr lang="en-US" b="1">
                <a:latin typeface="+mn-lt"/>
              </a:rPr>
              <a:t>Hyundai IONIQ 5 EV with Wallbox charger</a:t>
            </a:r>
          </a:p>
        </p:txBody>
      </p:sp>
      <p:sp>
        <p:nvSpPr>
          <p:cNvPr id="3" name="Content Placeholder 2">
            <a:extLst>
              <a:ext uri="{FF2B5EF4-FFF2-40B4-BE49-F238E27FC236}">
                <a16:creationId xmlns:a16="http://schemas.microsoft.com/office/drawing/2014/main" id="{058C17EE-5235-5A5C-A596-7931A2EBE882}"/>
              </a:ext>
            </a:extLst>
          </p:cNvPr>
          <p:cNvSpPr>
            <a:spLocks noGrp="1"/>
          </p:cNvSpPr>
          <p:nvPr>
            <p:ph idx="1"/>
          </p:nvPr>
        </p:nvSpPr>
        <p:spPr>
          <a:xfrm>
            <a:off x="896275" y="1480007"/>
            <a:ext cx="10457524" cy="4696955"/>
          </a:xfrm>
        </p:spPr>
        <p:txBody>
          <a:bodyPr>
            <a:normAutofit fontScale="77500" lnSpcReduction="20000"/>
          </a:bodyPr>
          <a:lstStyle/>
          <a:p>
            <a:endParaRPr lang="en-US"/>
          </a:p>
          <a:p>
            <a:r>
              <a:rPr lang="en-US"/>
              <a:t>AWD (dual motor, four wheel drive) full electric SUV</a:t>
            </a:r>
          </a:p>
          <a:p>
            <a:r>
              <a:rPr lang="en-US"/>
              <a:t>Original EV battery and power train warranty: 10 years / 100,000 miles</a:t>
            </a:r>
          </a:p>
          <a:p>
            <a:r>
              <a:rPr lang="en-US"/>
              <a:t>Battery: 77.4 kWh (about 230 – 260 mile range)</a:t>
            </a:r>
          </a:p>
          <a:p>
            <a:r>
              <a:rPr lang="en-US"/>
              <a:t>Typical around town mileage: ~ 3 mi/kWh (330 wH/mi)</a:t>
            </a:r>
          </a:p>
          <a:p>
            <a:r>
              <a:rPr lang="en-US"/>
              <a:t>Charge rate with Wallbox home level 2 charger:</a:t>
            </a:r>
          </a:p>
          <a:p>
            <a:pPr marL="0" indent="0">
              <a:buNone/>
            </a:pPr>
            <a:r>
              <a:rPr lang="en-US"/>
              <a:t>	@6A (1.44 kW) = 30 min / 1% charge level</a:t>
            </a:r>
          </a:p>
          <a:p>
            <a:pPr marL="0" indent="0">
              <a:buNone/>
            </a:pPr>
            <a:r>
              <a:rPr lang="en-US"/>
              <a:t>	@10A (2.4 kW) = 20 min / 1% charge level</a:t>
            </a:r>
          </a:p>
          <a:p>
            <a:pPr marL="0" indent="0">
              <a:buNone/>
            </a:pPr>
            <a:r>
              <a:rPr lang="en-US"/>
              <a:t>	@20A (4.8 kW) = 10 min / 1% charge level</a:t>
            </a:r>
          </a:p>
          <a:p>
            <a:pPr marL="0" indent="0">
              <a:buNone/>
            </a:pPr>
            <a:r>
              <a:rPr lang="en-US"/>
              <a:t>	@40A (9.6 kW) = 5 min / 1% charge level</a:t>
            </a:r>
          </a:p>
          <a:p>
            <a:r>
              <a:rPr lang="en-US"/>
              <a:t>Charge time from 20% to 80% SOC: ~5 hours @40A</a:t>
            </a:r>
          </a:p>
          <a:p>
            <a:r>
              <a:rPr lang="en-US"/>
              <a:t>Vehicle can also be charged using fast DC charging at </a:t>
            </a:r>
            <a:br>
              <a:rPr lang="en-US"/>
            </a:br>
            <a:r>
              <a:rPr lang="en-US"/>
              <a:t>certain EV charging stations (not at home)</a:t>
            </a:r>
          </a:p>
          <a:p>
            <a:endParaRPr lang="en-US"/>
          </a:p>
        </p:txBody>
      </p:sp>
      <p:pic>
        <p:nvPicPr>
          <p:cNvPr id="5" name="Picture 4">
            <a:extLst>
              <a:ext uri="{FF2B5EF4-FFF2-40B4-BE49-F238E27FC236}">
                <a16:creationId xmlns:a16="http://schemas.microsoft.com/office/drawing/2014/main" id="{BD030606-9036-63F4-9D34-AE63891FDCB7}"/>
              </a:ext>
            </a:extLst>
          </p:cNvPr>
          <p:cNvPicPr>
            <a:picLocks noChangeAspect="1"/>
          </p:cNvPicPr>
          <p:nvPr/>
        </p:nvPicPr>
        <p:blipFill>
          <a:blip r:embed="rId2"/>
          <a:stretch>
            <a:fillRect/>
          </a:stretch>
        </p:blipFill>
        <p:spPr>
          <a:xfrm>
            <a:off x="7892178" y="3943004"/>
            <a:ext cx="3717659" cy="2233958"/>
          </a:xfrm>
          <a:prstGeom prst="rect">
            <a:avLst/>
          </a:prstGeom>
        </p:spPr>
      </p:pic>
      <p:pic>
        <p:nvPicPr>
          <p:cNvPr id="4" name="Picture 3">
            <a:extLst>
              <a:ext uri="{FF2B5EF4-FFF2-40B4-BE49-F238E27FC236}">
                <a16:creationId xmlns:a16="http://schemas.microsoft.com/office/drawing/2014/main" id="{6CFAF797-FB2A-A6B3-922C-64780F4B1D84}"/>
              </a:ext>
            </a:extLst>
          </p:cNvPr>
          <p:cNvPicPr>
            <a:picLocks noChangeAspect="1"/>
          </p:cNvPicPr>
          <p:nvPr/>
        </p:nvPicPr>
        <p:blipFill>
          <a:blip r:embed="rId3"/>
          <a:stretch>
            <a:fillRect/>
          </a:stretch>
        </p:blipFill>
        <p:spPr>
          <a:xfrm>
            <a:off x="9762589" y="1365487"/>
            <a:ext cx="1847248" cy="2462997"/>
          </a:xfrm>
          <a:prstGeom prst="rect">
            <a:avLst/>
          </a:prstGeom>
        </p:spPr>
      </p:pic>
    </p:spTree>
    <p:extLst>
      <p:ext uri="{BB962C8B-B14F-4D97-AF65-F5344CB8AC3E}">
        <p14:creationId xmlns:p14="http://schemas.microsoft.com/office/powerpoint/2010/main" val="845774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EE3ED-1100-4D2E-CD37-555E940D6244}"/>
            </a:ext>
          </a:extLst>
        </p:cNvPr>
        <p:cNvGrpSpPr/>
        <p:nvPr/>
      </p:nvGrpSpPr>
      <p:grpSpPr>
        <a:xfrm>
          <a:off x="0" y="0"/>
          <a:ext cx="0" cy="0"/>
          <a:chOff x="0" y="0"/>
          <a:chExt cx="0" cy="0"/>
        </a:xfrm>
      </p:grpSpPr>
      <p:pic>
        <p:nvPicPr>
          <p:cNvPr id="3" name="Picture 2" descr="A room with a ladder and a black metal box&#10;&#10;Description automatically generated">
            <a:extLst>
              <a:ext uri="{FF2B5EF4-FFF2-40B4-BE49-F238E27FC236}">
                <a16:creationId xmlns:a16="http://schemas.microsoft.com/office/drawing/2014/main" id="{4223A4FD-FF17-E6A5-D11B-47739B8F5349}"/>
              </a:ext>
            </a:extLst>
          </p:cNvPr>
          <p:cNvPicPr>
            <a:picLocks noChangeAspect="1"/>
          </p:cNvPicPr>
          <p:nvPr/>
        </p:nvPicPr>
        <p:blipFill rotWithShape="1">
          <a:blip r:embed="rId2">
            <a:extLst>
              <a:ext uri="{28A0092B-C50C-407E-A947-70E740481C1C}">
                <a14:useLocalDpi xmlns:a14="http://schemas.microsoft.com/office/drawing/2010/main" val="0"/>
              </a:ext>
            </a:extLst>
          </a:blip>
          <a:srcRect l="11246" t="15810" r="24576" b="5304"/>
          <a:stretch/>
        </p:blipFill>
        <p:spPr>
          <a:xfrm rot="5400000">
            <a:off x="-35286" y="339146"/>
            <a:ext cx="4507606" cy="4155583"/>
          </a:xfrm>
          <a:prstGeom prst="rect">
            <a:avLst/>
          </a:prstGeom>
        </p:spPr>
      </p:pic>
      <p:pic>
        <p:nvPicPr>
          <p:cNvPr id="5" name="Picture 4" descr="A black electronic device with wires&#10;&#10;Description automatically generated">
            <a:extLst>
              <a:ext uri="{FF2B5EF4-FFF2-40B4-BE49-F238E27FC236}">
                <a16:creationId xmlns:a16="http://schemas.microsoft.com/office/drawing/2014/main" id="{774DD658-D087-7B39-539C-CB01C0FB8E07}"/>
              </a:ext>
            </a:extLst>
          </p:cNvPr>
          <p:cNvPicPr>
            <a:picLocks noChangeAspect="1"/>
          </p:cNvPicPr>
          <p:nvPr/>
        </p:nvPicPr>
        <p:blipFill rotWithShape="1">
          <a:blip r:embed="rId3">
            <a:extLst>
              <a:ext uri="{28A0092B-C50C-407E-A947-70E740481C1C}">
                <a14:useLocalDpi xmlns:a14="http://schemas.microsoft.com/office/drawing/2010/main" val="0"/>
              </a:ext>
            </a:extLst>
          </a:blip>
          <a:srcRect l="22124" t="15000" r="5443" b="12921"/>
          <a:stretch/>
        </p:blipFill>
        <p:spPr>
          <a:xfrm rot="5400000">
            <a:off x="3797588" y="1525073"/>
            <a:ext cx="4975539" cy="3713409"/>
          </a:xfrm>
          <a:prstGeom prst="rect">
            <a:avLst/>
          </a:prstGeom>
        </p:spPr>
      </p:pic>
      <p:pic>
        <p:nvPicPr>
          <p:cNvPr id="7" name="Picture 6" descr="A white board with black wires&#10;&#10;Description automatically generated">
            <a:extLst>
              <a:ext uri="{FF2B5EF4-FFF2-40B4-BE49-F238E27FC236}">
                <a16:creationId xmlns:a16="http://schemas.microsoft.com/office/drawing/2014/main" id="{69EBCA53-FBE0-073F-8FDE-886CB8E60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652465" y="2352005"/>
            <a:ext cx="4975540" cy="3731655"/>
          </a:xfrm>
          <a:prstGeom prst="rect">
            <a:avLst/>
          </a:prstGeom>
        </p:spPr>
      </p:pic>
    </p:spTree>
    <p:extLst>
      <p:ext uri="{BB962C8B-B14F-4D97-AF65-F5344CB8AC3E}">
        <p14:creationId xmlns:p14="http://schemas.microsoft.com/office/powerpoint/2010/main" val="122294430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83989-E103-64C0-D434-2BA3C0979CEF}"/>
            </a:ext>
          </a:extLst>
        </p:cNvPr>
        <p:cNvGrpSpPr/>
        <p:nvPr/>
      </p:nvGrpSpPr>
      <p:grpSpPr>
        <a:xfrm>
          <a:off x="0" y="0"/>
          <a:ext cx="0" cy="0"/>
          <a:chOff x="0" y="0"/>
          <a:chExt cx="0" cy="0"/>
        </a:xfrm>
      </p:grpSpPr>
      <p:pic>
        <p:nvPicPr>
          <p:cNvPr id="4" name="Picture 3" descr="A group of men on a roof&#10;&#10;Description automatically generated">
            <a:extLst>
              <a:ext uri="{FF2B5EF4-FFF2-40B4-BE49-F238E27FC236}">
                <a16:creationId xmlns:a16="http://schemas.microsoft.com/office/drawing/2014/main" id="{1BE0FDF9-1C16-9CF2-38A3-C6E67F2F41F7}"/>
              </a:ext>
            </a:extLst>
          </p:cNvPr>
          <p:cNvPicPr>
            <a:picLocks noChangeAspect="1"/>
          </p:cNvPicPr>
          <p:nvPr/>
        </p:nvPicPr>
        <p:blipFill rotWithShape="1">
          <a:blip r:embed="rId2">
            <a:extLst>
              <a:ext uri="{28A0092B-C50C-407E-A947-70E740481C1C}">
                <a14:useLocalDpi xmlns:a14="http://schemas.microsoft.com/office/drawing/2010/main" val="0"/>
              </a:ext>
            </a:extLst>
          </a:blip>
          <a:srcRect l="33490" b="7183"/>
          <a:stretch/>
        </p:blipFill>
        <p:spPr>
          <a:xfrm rot="5400000">
            <a:off x="213708" y="-11940"/>
            <a:ext cx="4561268" cy="4774037"/>
          </a:xfrm>
          <a:prstGeom prst="rect">
            <a:avLst/>
          </a:prstGeom>
        </p:spPr>
      </p:pic>
      <p:pic>
        <p:nvPicPr>
          <p:cNvPr id="6" name="Picture 5" descr="A close-up of a computer&#10;&#10;Description automatically generated">
            <a:extLst>
              <a:ext uri="{FF2B5EF4-FFF2-40B4-BE49-F238E27FC236}">
                <a16:creationId xmlns:a16="http://schemas.microsoft.com/office/drawing/2014/main" id="{5C498C61-F9D8-D9AF-BA57-47F12133C357}"/>
              </a:ext>
            </a:extLst>
          </p:cNvPr>
          <p:cNvPicPr>
            <a:picLocks noChangeAspect="1"/>
          </p:cNvPicPr>
          <p:nvPr/>
        </p:nvPicPr>
        <p:blipFill rotWithShape="1">
          <a:blip r:embed="rId3">
            <a:extLst>
              <a:ext uri="{28A0092B-C50C-407E-A947-70E740481C1C}">
                <a14:useLocalDpi xmlns:a14="http://schemas.microsoft.com/office/drawing/2010/main" val="0"/>
              </a:ext>
            </a:extLst>
          </a:blip>
          <a:srcRect l="13709" t="31137" r="13553" b="8602"/>
          <a:stretch/>
        </p:blipFill>
        <p:spPr>
          <a:xfrm rot="5400000">
            <a:off x="4086895" y="1038895"/>
            <a:ext cx="4988417" cy="3099515"/>
          </a:xfrm>
          <a:prstGeom prst="rect">
            <a:avLst/>
          </a:prstGeom>
        </p:spPr>
      </p:pic>
      <p:pic>
        <p:nvPicPr>
          <p:cNvPr id="8" name="Picture 7" descr="A building with a lot of electrical equipment&#10;&#10;Description automatically generated with medium confidence">
            <a:extLst>
              <a:ext uri="{FF2B5EF4-FFF2-40B4-BE49-F238E27FC236}">
                <a16:creationId xmlns:a16="http://schemas.microsoft.com/office/drawing/2014/main" id="{E942E29F-E4BF-AEA0-B689-F4585294D7C8}"/>
              </a:ext>
            </a:extLst>
          </p:cNvPr>
          <p:cNvPicPr>
            <a:picLocks noChangeAspect="1"/>
          </p:cNvPicPr>
          <p:nvPr/>
        </p:nvPicPr>
        <p:blipFill rotWithShape="1">
          <a:blip r:embed="rId4">
            <a:extLst>
              <a:ext uri="{28A0092B-C50C-407E-A947-70E740481C1C}">
                <a14:useLocalDpi xmlns:a14="http://schemas.microsoft.com/office/drawing/2010/main" val="0"/>
              </a:ext>
            </a:extLst>
          </a:blip>
          <a:srcRect l="25543" t="15436" r="9045" b="4486"/>
          <a:stretch/>
        </p:blipFill>
        <p:spPr>
          <a:xfrm rot="5400000">
            <a:off x="8066014" y="2663329"/>
            <a:ext cx="4131972" cy="3793734"/>
          </a:xfrm>
          <a:prstGeom prst="rect">
            <a:avLst/>
          </a:prstGeom>
        </p:spPr>
      </p:pic>
    </p:spTree>
    <p:extLst>
      <p:ext uri="{BB962C8B-B14F-4D97-AF65-F5344CB8AC3E}">
        <p14:creationId xmlns:p14="http://schemas.microsoft.com/office/powerpoint/2010/main" val="2888076924"/>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3462B-6CD7-DBBA-7B27-84BC9387B70C}"/>
              </a:ext>
            </a:extLst>
          </p:cNvPr>
          <p:cNvSpPr>
            <a:spLocks noGrp="1"/>
          </p:cNvSpPr>
          <p:nvPr>
            <p:ph type="title"/>
          </p:nvPr>
        </p:nvSpPr>
        <p:spPr/>
        <p:txBody>
          <a:bodyPr/>
          <a:lstStyle/>
          <a:p>
            <a:r>
              <a:rPr lang="en-US" b="1">
                <a:latin typeface="+mn-lt"/>
              </a:rPr>
              <a:t>Deadlines and Savings: New EV </a:t>
            </a:r>
            <a:r>
              <a:rPr lang="en-US" b="1">
                <a:latin typeface="+mn-lt"/>
                <a:hlinkClick r:id="rId2"/>
              </a:rPr>
              <a:t>https://homes.rewiringamerica.org/save</a:t>
            </a:r>
            <a:endParaRPr lang="en-US" b="1">
              <a:latin typeface="+mn-lt"/>
            </a:endParaRPr>
          </a:p>
        </p:txBody>
      </p:sp>
      <p:sp>
        <p:nvSpPr>
          <p:cNvPr id="3" name="Content Placeholder 2">
            <a:extLst>
              <a:ext uri="{FF2B5EF4-FFF2-40B4-BE49-F238E27FC236}">
                <a16:creationId xmlns:a16="http://schemas.microsoft.com/office/drawing/2014/main" id="{67C897C9-24FB-A6AF-8AA6-5EB1BBBB59D0}"/>
              </a:ext>
            </a:extLst>
          </p:cNvPr>
          <p:cNvSpPr>
            <a:spLocks noGrp="1"/>
          </p:cNvSpPr>
          <p:nvPr>
            <p:ph idx="1"/>
          </p:nvPr>
        </p:nvSpPr>
        <p:spPr/>
        <p:txBody>
          <a:bodyPr>
            <a:normAutofit fontScale="85000" lnSpcReduction="20000"/>
          </a:bodyPr>
          <a:lstStyle/>
          <a:p>
            <a:r>
              <a:rPr lang="en-US"/>
              <a:t>New EV (30D) up to $7,500 purchased by </a:t>
            </a:r>
            <a:r>
              <a:rPr lang="en-US" b="1"/>
              <a:t>Sept 30, 2025</a:t>
            </a:r>
          </a:p>
          <a:p>
            <a:r>
              <a:rPr lang="en-US"/>
              <a:t>This includes BEV and PHEV but not traditional hybrid vehicles</a:t>
            </a:r>
          </a:p>
          <a:p>
            <a:r>
              <a:rPr lang="en-US" b="1"/>
              <a:t>New cars</a:t>
            </a:r>
            <a:r>
              <a:rPr lang="en-US"/>
              <a:t> with maximum sticker price, or MSRP, of $55,000, </a:t>
            </a:r>
            <a:r>
              <a:rPr lang="en-US" b="1"/>
              <a:t>and new vans, pickup trucks, and SUVs,</a:t>
            </a:r>
            <a:r>
              <a:rPr lang="en-US"/>
              <a:t> with a max MSRP of up to $80,000</a:t>
            </a:r>
          </a:p>
          <a:p>
            <a:r>
              <a:rPr lang="en-US"/>
              <a:t>Only some models are eligible, based on country of origin</a:t>
            </a:r>
          </a:p>
          <a:p>
            <a:r>
              <a:rPr lang="en-US"/>
              <a:t>New EV purchases are subject to income caps based on income tax filing status. Those caps are: </a:t>
            </a:r>
          </a:p>
          <a:p>
            <a:r>
              <a:rPr lang="en-US"/>
              <a:t>    $300,000 for married couples filing jointly</a:t>
            </a:r>
          </a:p>
          <a:p>
            <a:r>
              <a:rPr lang="en-US"/>
              <a:t>    $225,000 for heads of households</a:t>
            </a:r>
          </a:p>
          <a:p>
            <a:r>
              <a:rPr lang="en-US"/>
              <a:t>    $150,000 for all other filers</a:t>
            </a:r>
          </a:p>
          <a:p>
            <a:r>
              <a:rPr lang="en-US"/>
              <a:t>If you fall above your designated income cap, or think you might by the end of the 2025 tax year, do not claim this incentive! You will be required to pay it back.</a:t>
            </a:r>
          </a:p>
          <a:p>
            <a:endParaRPr lang="en-US"/>
          </a:p>
          <a:p>
            <a:endParaRPr lang="en-US"/>
          </a:p>
        </p:txBody>
      </p:sp>
    </p:spTree>
    <p:extLst>
      <p:ext uri="{BB962C8B-B14F-4D97-AF65-F5344CB8AC3E}">
        <p14:creationId xmlns:p14="http://schemas.microsoft.com/office/powerpoint/2010/main" val="2119975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EB360-7C27-33B9-7112-DE78DDEA8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F687D5-A90C-E744-17EC-3ECAB178A9CA}"/>
              </a:ext>
            </a:extLst>
          </p:cNvPr>
          <p:cNvSpPr>
            <a:spLocks noGrp="1"/>
          </p:cNvSpPr>
          <p:nvPr>
            <p:ph type="title"/>
          </p:nvPr>
        </p:nvSpPr>
        <p:spPr/>
        <p:txBody>
          <a:bodyPr/>
          <a:lstStyle/>
          <a:p>
            <a:r>
              <a:rPr lang="en-US" b="1">
                <a:latin typeface="+mn-lt"/>
              </a:rPr>
              <a:t>Deadlines and Savings: Used EV </a:t>
            </a:r>
            <a:r>
              <a:rPr lang="en-US" b="1">
                <a:latin typeface="+mn-lt"/>
                <a:hlinkClick r:id="rId2"/>
              </a:rPr>
              <a:t>https://homes.rewiringamerica.org/save</a:t>
            </a:r>
            <a:endParaRPr lang="en-US" b="1">
              <a:latin typeface="+mn-lt"/>
            </a:endParaRPr>
          </a:p>
        </p:txBody>
      </p:sp>
      <p:sp>
        <p:nvSpPr>
          <p:cNvPr id="3" name="Content Placeholder 2">
            <a:extLst>
              <a:ext uri="{FF2B5EF4-FFF2-40B4-BE49-F238E27FC236}">
                <a16:creationId xmlns:a16="http://schemas.microsoft.com/office/drawing/2014/main" id="{5F82BE66-DAC8-D3B8-9DD8-C6DCC5D0F179}"/>
              </a:ext>
            </a:extLst>
          </p:cNvPr>
          <p:cNvSpPr>
            <a:spLocks noGrp="1"/>
          </p:cNvSpPr>
          <p:nvPr>
            <p:ph idx="1"/>
          </p:nvPr>
        </p:nvSpPr>
        <p:spPr/>
        <p:txBody>
          <a:bodyPr>
            <a:normAutofit fontScale="92500" lnSpcReduction="20000"/>
          </a:bodyPr>
          <a:lstStyle/>
          <a:p>
            <a:r>
              <a:rPr lang="en-US"/>
              <a:t>Used EV (25E) up to $4,000 purchased by </a:t>
            </a:r>
            <a:r>
              <a:rPr lang="en-US" b="1"/>
              <a:t>Sept 30, 2025 </a:t>
            </a:r>
            <a:r>
              <a:rPr lang="en-US"/>
              <a:t>from a registered dealership </a:t>
            </a:r>
          </a:p>
          <a:p>
            <a:r>
              <a:rPr lang="en-US"/>
              <a:t>This includes BEV and PHEV but not traditional hybrid vehicles</a:t>
            </a:r>
          </a:p>
          <a:p>
            <a:r>
              <a:rPr lang="en-US" b="1"/>
              <a:t>EV Cars, SUVs, and light duty trucks</a:t>
            </a:r>
            <a:r>
              <a:rPr lang="en-US"/>
              <a:t> with a sale price &lt;= $25,000</a:t>
            </a:r>
          </a:p>
          <a:p>
            <a:r>
              <a:rPr lang="en-US"/>
              <a:t>Used EV purchases are subject to income caps based on income tax filing status. Those caps are:</a:t>
            </a:r>
          </a:p>
          <a:p>
            <a:r>
              <a:rPr lang="en-US"/>
              <a:t>$150,000 for married filing jointly or a surviving spouse</a:t>
            </a:r>
          </a:p>
          <a:p>
            <a:r>
              <a:rPr lang="en-US"/>
              <a:t>$112,500 for heads of households</a:t>
            </a:r>
          </a:p>
          <a:p>
            <a:r>
              <a:rPr lang="en-US"/>
              <a:t>$75,000 for all other filers</a:t>
            </a:r>
          </a:p>
          <a:p>
            <a:r>
              <a:rPr lang="en-US"/>
              <a:t>If you fall at or below the income cap for your category, you're eligible for a 25E tax incentive!</a:t>
            </a:r>
          </a:p>
          <a:p>
            <a:endParaRPr lang="en-US"/>
          </a:p>
          <a:p>
            <a:endParaRPr lang="en-US"/>
          </a:p>
          <a:p>
            <a:pPr marL="0" indent="0">
              <a:buNone/>
            </a:pPr>
            <a:endParaRPr lang="en-US"/>
          </a:p>
          <a:p>
            <a:endParaRPr lang="en-US"/>
          </a:p>
        </p:txBody>
      </p:sp>
    </p:spTree>
    <p:extLst>
      <p:ext uri="{BB962C8B-B14F-4D97-AF65-F5344CB8AC3E}">
        <p14:creationId xmlns:p14="http://schemas.microsoft.com/office/powerpoint/2010/main" val="4257598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D0814-BC49-FF64-4655-54C6F1D76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7C073-A8C9-B239-B247-A92C521E9712}"/>
              </a:ext>
            </a:extLst>
          </p:cNvPr>
          <p:cNvSpPr>
            <a:spLocks noGrp="1"/>
          </p:cNvSpPr>
          <p:nvPr>
            <p:ph type="title"/>
          </p:nvPr>
        </p:nvSpPr>
        <p:spPr/>
        <p:txBody>
          <a:bodyPr/>
          <a:lstStyle/>
          <a:p>
            <a:r>
              <a:rPr lang="en-US" b="1">
                <a:latin typeface="+mn-lt"/>
              </a:rPr>
              <a:t>Deadlines and Savings: Heating &amp; Cooling </a:t>
            </a:r>
            <a:r>
              <a:rPr lang="en-US" b="1">
                <a:latin typeface="+mn-lt"/>
                <a:hlinkClick r:id="rId2"/>
              </a:rPr>
              <a:t>https://homes.rewiringamerica.org/save</a:t>
            </a:r>
            <a:endParaRPr lang="en-US" b="1">
              <a:latin typeface="+mn-lt"/>
            </a:endParaRPr>
          </a:p>
        </p:txBody>
      </p:sp>
      <p:sp>
        <p:nvSpPr>
          <p:cNvPr id="3" name="Content Placeholder 2">
            <a:extLst>
              <a:ext uri="{FF2B5EF4-FFF2-40B4-BE49-F238E27FC236}">
                <a16:creationId xmlns:a16="http://schemas.microsoft.com/office/drawing/2014/main" id="{C9AFCEC4-BDBB-49CA-DEC1-E8364BAA8D80}"/>
              </a:ext>
            </a:extLst>
          </p:cNvPr>
          <p:cNvSpPr>
            <a:spLocks noGrp="1"/>
          </p:cNvSpPr>
          <p:nvPr>
            <p:ph idx="1"/>
          </p:nvPr>
        </p:nvSpPr>
        <p:spPr/>
        <p:txBody>
          <a:bodyPr>
            <a:normAutofit/>
          </a:bodyPr>
          <a:lstStyle/>
          <a:p>
            <a:r>
              <a:rPr lang="en-US"/>
              <a:t>Equipment using tax credit (25C) must be installed by </a:t>
            </a:r>
            <a:r>
              <a:rPr lang="en-US" b="1"/>
              <a:t>Dec 31, 2025</a:t>
            </a:r>
          </a:p>
          <a:p>
            <a:r>
              <a:rPr lang="en-US"/>
              <a:t>Heat pump HVAC (25C) up to $2,000 </a:t>
            </a:r>
          </a:p>
          <a:p>
            <a:r>
              <a:rPr lang="en-US"/>
              <a:t>Heat pump water heater (25C) up to $2,000 </a:t>
            </a:r>
          </a:p>
          <a:p>
            <a:r>
              <a:rPr lang="en-US"/>
              <a:t>Weatherization/insulation (25C) up to $1,200</a:t>
            </a:r>
            <a:endParaRPr lang="en-US" b="1"/>
          </a:p>
          <a:p>
            <a:r>
              <a:rPr lang="en-US"/>
              <a:t>Electrical panel (25C) up to $600 </a:t>
            </a:r>
          </a:p>
          <a:p>
            <a:r>
              <a:rPr lang="en-US"/>
              <a:t>Home energy audit (25C) up to $150 </a:t>
            </a:r>
          </a:p>
          <a:p>
            <a:r>
              <a:rPr lang="en-US" b="1"/>
              <a:t>The 25C tax credit is “non-refundable,” which means that you can't get back more than you pay in federal income taxes</a:t>
            </a:r>
            <a:endParaRPr lang="en-US"/>
          </a:p>
          <a:p>
            <a:endParaRPr lang="en-US"/>
          </a:p>
          <a:p>
            <a:endParaRPr lang="en-US"/>
          </a:p>
        </p:txBody>
      </p:sp>
    </p:spTree>
    <p:extLst>
      <p:ext uri="{BB962C8B-B14F-4D97-AF65-F5344CB8AC3E}">
        <p14:creationId xmlns:p14="http://schemas.microsoft.com/office/powerpoint/2010/main" val="1784785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667ED-384D-B425-C5C3-8BEE75730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D28CEF-0083-E7DF-44F3-0ACB8DBBD384}"/>
              </a:ext>
            </a:extLst>
          </p:cNvPr>
          <p:cNvSpPr>
            <a:spLocks noGrp="1"/>
          </p:cNvSpPr>
          <p:nvPr>
            <p:ph type="title"/>
          </p:nvPr>
        </p:nvSpPr>
        <p:spPr/>
        <p:txBody>
          <a:bodyPr/>
          <a:lstStyle/>
          <a:p>
            <a:r>
              <a:rPr lang="en-US" b="1">
                <a:latin typeface="+mn-lt"/>
              </a:rPr>
              <a:t>Deadlines and Savings: Solar &amp; Geothermal </a:t>
            </a:r>
            <a:r>
              <a:rPr lang="en-US" b="1">
                <a:latin typeface="+mn-lt"/>
                <a:hlinkClick r:id="rId2"/>
              </a:rPr>
              <a:t>https://homes.rewiringamerica.org/save</a:t>
            </a:r>
            <a:endParaRPr lang="en-US" b="1">
              <a:latin typeface="+mn-lt"/>
            </a:endParaRPr>
          </a:p>
        </p:txBody>
      </p:sp>
      <p:sp>
        <p:nvSpPr>
          <p:cNvPr id="3" name="Content Placeholder 2">
            <a:extLst>
              <a:ext uri="{FF2B5EF4-FFF2-40B4-BE49-F238E27FC236}">
                <a16:creationId xmlns:a16="http://schemas.microsoft.com/office/drawing/2014/main" id="{A86487F4-D004-A3E3-58A3-CDF846A98A12}"/>
              </a:ext>
            </a:extLst>
          </p:cNvPr>
          <p:cNvSpPr>
            <a:spLocks noGrp="1"/>
          </p:cNvSpPr>
          <p:nvPr>
            <p:ph idx="1"/>
          </p:nvPr>
        </p:nvSpPr>
        <p:spPr/>
        <p:txBody>
          <a:bodyPr>
            <a:normAutofit/>
          </a:bodyPr>
          <a:lstStyle/>
          <a:p>
            <a:r>
              <a:rPr lang="en-US"/>
              <a:t>Equipment using tax credit (25D) must be installed by </a:t>
            </a:r>
            <a:r>
              <a:rPr lang="en-US" b="1"/>
              <a:t>Dec 31, 2025</a:t>
            </a:r>
            <a:endParaRPr lang="en-US"/>
          </a:p>
          <a:p>
            <a:r>
              <a:rPr lang="en-US"/>
              <a:t>Rooftop solar (25D) 30% of qualifying cost </a:t>
            </a:r>
          </a:p>
          <a:p>
            <a:r>
              <a:rPr lang="en-US"/>
              <a:t>Battery storage of at least 3kWh (25D) 30% of qualifying cost </a:t>
            </a:r>
          </a:p>
          <a:p>
            <a:r>
              <a:rPr lang="en-US"/>
              <a:t>Geothermal heat pump (25D) 30% of qualifying cost</a:t>
            </a:r>
          </a:p>
          <a:p>
            <a:r>
              <a:rPr lang="en-US"/>
              <a:t>Solar water heater (25D) 30% of qualifying cost</a:t>
            </a:r>
          </a:p>
          <a:p>
            <a:r>
              <a:rPr lang="en-US" b="1"/>
              <a:t>The 25D tax credit is “non-refundable,” which means that you can't get back more than you pay in federal income taxes</a:t>
            </a:r>
            <a:endParaRPr lang="en-US"/>
          </a:p>
          <a:p>
            <a:endParaRPr lang="en-US"/>
          </a:p>
          <a:p>
            <a:endParaRPr lang="en-US"/>
          </a:p>
          <a:p>
            <a:endParaRPr lang="en-US"/>
          </a:p>
        </p:txBody>
      </p:sp>
    </p:spTree>
    <p:extLst>
      <p:ext uri="{BB962C8B-B14F-4D97-AF65-F5344CB8AC3E}">
        <p14:creationId xmlns:p14="http://schemas.microsoft.com/office/powerpoint/2010/main" val="4017219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9282-038F-D38C-E30C-304651A61C8F}"/>
              </a:ext>
            </a:extLst>
          </p:cNvPr>
          <p:cNvSpPr>
            <a:spLocks noGrp="1"/>
          </p:cNvSpPr>
          <p:nvPr>
            <p:ph type="title"/>
          </p:nvPr>
        </p:nvSpPr>
        <p:spPr/>
        <p:txBody>
          <a:bodyPr/>
          <a:lstStyle/>
          <a:p>
            <a:r>
              <a:rPr lang="en-US" b="1"/>
              <a:t>Agenda</a:t>
            </a:r>
          </a:p>
        </p:txBody>
      </p:sp>
      <p:sp>
        <p:nvSpPr>
          <p:cNvPr id="3" name="Content Placeholder 2">
            <a:extLst>
              <a:ext uri="{FF2B5EF4-FFF2-40B4-BE49-F238E27FC236}">
                <a16:creationId xmlns:a16="http://schemas.microsoft.com/office/drawing/2014/main" id="{98509D9B-5723-947F-4EFE-3A8C0FFCDAB8}"/>
              </a:ext>
            </a:extLst>
          </p:cNvPr>
          <p:cNvSpPr>
            <a:spLocks noGrp="1"/>
          </p:cNvSpPr>
          <p:nvPr>
            <p:ph idx="1"/>
          </p:nvPr>
        </p:nvSpPr>
        <p:spPr/>
        <p:txBody>
          <a:bodyPr>
            <a:normAutofit fontScale="92500" lnSpcReduction="20000"/>
          </a:bodyPr>
          <a:lstStyle/>
          <a:p>
            <a:r>
              <a:rPr lang="en-US"/>
              <a:t>Why is energy use in housing so important?</a:t>
            </a:r>
          </a:p>
          <a:p>
            <a:r>
              <a:rPr lang="en-US"/>
              <a:t>Building energy efficiency</a:t>
            </a:r>
          </a:p>
          <a:p>
            <a:r>
              <a:rPr lang="en-US"/>
              <a:t>Sources of energy used in homes</a:t>
            </a:r>
          </a:p>
          <a:p>
            <a:r>
              <a:rPr lang="en-US"/>
              <a:t>Renewable vs non-renewable energy sources</a:t>
            </a:r>
          </a:p>
          <a:p>
            <a:r>
              <a:rPr lang="en-US"/>
              <a:t>Renewable energy supplied from the grid</a:t>
            </a:r>
          </a:p>
          <a:p>
            <a:r>
              <a:rPr lang="en-US"/>
              <a:t>Home solar power systems</a:t>
            </a:r>
          </a:p>
          <a:p>
            <a:r>
              <a:rPr lang="en-US"/>
              <a:t>HVAC and water heating systems</a:t>
            </a:r>
          </a:p>
          <a:p>
            <a:r>
              <a:rPr lang="en-US"/>
              <a:t>Charging electric vehicles at home</a:t>
            </a:r>
          </a:p>
          <a:p>
            <a:r>
              <a:rPr lang="en-US"/>
              <a:t>Example of my zero net energy home in Irving</a:t>
            </a:r>
          </a:p>
          <a:p>
            <a:r>
              <a:rPr lang="en-US"/>
              <a:t>Tax credits are expiring under current administration</a:t>
            </a:r>
          </a:p>
          <a:p>
            <a:endParaRPr lang="en-US"/>
          </a:p>
          <a:p>
            <a:endParaRPr lang="en-US"/>
          </a:p>
        </p:txBody>
      </p:sp>
    </p:spTree>
    <p:extLst>
      <p:ext uri="{BB962C8B-B14F-4D97-AF65-F5344CB8AC3E}">
        <p14:creationId xmlns:p14="http://schemas.microsoft.com/office/powerpoint/2010/main" val="4250681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C6FA7-184F-3A05-E06B-E5D02FF4E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556EF4-A6E9-0930-EEB4-F4504A17B8F3}"/>
              </a:ext>
            </a:extLst>
          </p:cNvPr>
          <p:cNvSpPr>
            <a:spLocks noGrp="1"/>
          </p:cNvSpPr>
          <p:nvPr>
            <p:ph type="title"/>
          </p:nvPr>
        </p:nvSpPr>
        <p:spPr/>
        <p:txBody>
          <a:bodyPr/>
          <a:lstStyle/>
          <a:p>
            <a:r>
              <a:rPr lang="en-US" b="1">
                <a:latin typeface="+mn-lt"/>
              </a:rPr>
              <a:t>Deadlines and Savings: Home EV Charger </a:t>
            </a:r>
            <a:r>
              <a:rPr lang="en-US" b="1">
                <a:latin typeface="+mn-lt"/>
                <a:hlinkClick r:id="rId2"/>
              </a:rPr>
              <a:t>https://homes.rewiringamerica.org/save</a:t>
            </a:r>
            <a:endParaRPr lang="en-US" b="1">
              <a:latin typeface="+mn-lt"/>
            </a:endParaRPr>
          </a:p>
        </p:txBody>
      </p:sp>
      <p:sp>
        <p:nvSpPr>
          <p:cNvPr id="3" name="Content Placeholder 2">
            <a:extLst>
              <a:ext uri="{FF2B5EF4-FFF2-40B4-BE49-F238E27FC236}">
                <a16:creationId xmlns:a16="http://schemas.microsoft.com/office/drawing/2014/main" id="{FF671414-36E8-FC24-8884-6FD86DF31885}"/>
              </a:ext>
            </a:extLst>
          </p:cNvPr>
          <p:cNvSpPr>
            <a:spLocks noGrp="1"/>
          </p:cNvSpPr>
          <p:nvPr>
            <p:ph idx="1"/>
          </p:nvPr>
        </p:nvSpPr>
        <p:spPr/>
        <p:txBody>
          <a:bodyPr>
            <a:normAutofit fontScale="92500" lnSpcReduction="20000"/>
          </a:bodyPr>
          <a:lstStyle/>
          <a:p>
            <a:r>
              <a:rPr lang="en-US"/>
              <a:t>EV charger (30C) up to $1,000 placed in service by </a:t>
            </a:r>
            <a:r>
              <a:rPr lang="en-US" b="1"/>
              <a:t>June 30, 2026</a:t>
            </a:r>
          </a:p>
          <a:p>
            <a:r>
              <a:rPr lang="en-US" b="1"/>
              <a:t>Eligibility for the 30C tax credit is determined by where you live</a:t>
            </a:r>
            <a:r>
              <a:rPr lang="en-US"/>
              <a:t>. If you live in a population census tract (or area of your county) that is considered not urban or low-income by the Census Bureau, you are eligible. </a:t>
            </a:r>
          </a:p>
          <a:p>
            <a:r>
              <a:rPr lang="en-US"/>
              <a:t>Find out if your community qualifies by using the U.S. Department of Energy’s </a:t>
            </a:r>
            <a:r>
              <a:rPr lang="en-US" u="sng">
                <a:hlinkClick r:id="rId3"/>
              </a:rPr>
              <a:t>30C Tax Credit Eligibility Locator</a:t>
            </a:r>
            <a:r>
              <a:rPr lang="en-US"/>
              <a:t>. </a:t>
            </a:r>
          </a:p>
          <a:p>
            <a:r>
              <a:rPr lang="en-US"/>
              <a:t>The 30C tax credit is non-refundable, which means that it can only be used to reduce the federal taxes you owe—you cannot receive the credit as a refund. </a:t>
            </a:r>
          </a:p>
          <a:p>
            <a:r>
              <a:rPr lang="en-US"/>
              <a:t>If you’re eligible and you’ve already claimed a rebate on the purchase of a new EV or used EV, you may still qualify for the 30C EV charger tax credit. If you’re looking to buy an EV, check out our explanations of the </a:t>
            </a:r>
            <a:r>
              <a:rPr lang="en-US" u="sng">
                <a:hlinkClick r:id="rId4"/>
              </a:rPr>
              <a:t>25E tax incentive for used EVs </a:t>
            </a:r>
            <a:r>
              <a:rPr lang="en-US"/>
              <a:t>and the </a:t>
            </a:r>
            <a:r>
              <a:rPr lang="en-US" u="sng">
                <a:hlinkClick r:id="rId5"/>
              </a:rPr>
              <a:t>30D tax incentive for new EVs</a:t>
            </a:r>
            <a:r>
              <a:rPr lang="en-US"/>
              <a:t>.</a:t>
            </a:r>
          </a:p>
          <a:p>
            <a:endParaRPr lang="en-US"/>
          </a:p>
          <a:p>
            <a:endParaRPr lang="en-US"/>
          </a:p>
          <a:p>
            <a:endParaRPr lang="en-US"/>
          </a:p>
        </p:txBody>
      </p:sp>
    </p:spTree>
    <p:extLst>
      <p:ext uri="{BB962C8B-B14F-4D97-AF65-F5344CB8AC3E}">
        <p14:creationId xmlns:p14="http://schemas.microsoft.com/office/powerpoint/2010/main" val="402374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F519-635E-E324-EAF3-E9DF553D855C}"/>
              </a:ext>
            </a:extLst>
          </p:cNvPr>
          <p:cNvSpPr>
            <a:spLocks noGrp="1"/>
          </p:cNvSpPr>
          <p:nvPr>
            <p:ph type="title"/>
          </p:nvPr>
        </p:nvSpPr>
        <p:spPr/>
        <p:txBody>
          <a:bodyPr/>
          <a:lstStyle/>
          <a:p>
            <a:r>
              <a:rPr lang="en-US" b="1"/>
              <a:t>Conclusions</a:t>
            </a:r>
          </a:p>
        </p:txBody>
      </p:sp>
      <p:sp>
        <p:nvSpPr>
          <p:cNvPr id="3" name="Content Placeholder 2">
            <a:extLst>
              <a:ext uri="{FF2B5EF4-FFF2-40B4-BE49-F238E27FC236}">
                <a16:creationId xmlns:a16="http://schemas.microsoft.com/office/drawing/2014/main" id="{108DEBD1-EA9B-C79D-AEFF-79B802D0537B}"/>
              </a:ext>
            </a:extLst>
          </p:cNvPr>
          <p:cNvSpPr>
            <a:spLocks noGrp="1"/>
          </p:cNvSpPr>
          <p:nvPr>
            <p:ph idx="1"/>
          </p:nvPr>
        </p:nvSpPr>
        <p:spPr/>
        <p:txBody>
          <a:bodyPr/>
          <a:lstStyle/>
          <a:p>
            <a:r>
              <a:rPr lang="en-US"/>
              <a:t>Before considering a solar power system, be sure your house is energy efficient. An energy audit may be a good investment. Old appliances, HVAC systems, and hot water heaters might be replaced with much more energy efficient new ones.</a:t>
            </a:r>
          </a:p>
          <a:p>
            <a:r>
              <a:rPr lang="en-US"/>
              <a:t>Renewable energy (from the electric grid or a home solar system) can significantly reduce your greenhouse gas footprint and improve the air quality in and around your home and the North Texas area.</a:t>
            </a:r>
          </a:p>
          <a:p>
            <a:r>
              <a:rPr lang="en-US"/>
              <a:t>Electric vehicles can be a big part in reducing pollution and can in many cases be charged using solar power from a home system.</a:t>
            </a:r>
          </a:p>
          <a:p>
            <a:r>
              <a:rPr lang="en-US"/>
              <a:t>Indoor air quality is important for our health.</a:t>
            </a:r>
          </a:p>
        </p:txBody>
      </p:sp>
    </p:spTree>
    <p:extLst>
      <p:ext uri="{BB962C8B-B14F-4D97-AF65-F5344CB8AC3E}">
        <p14:creationId xmlns:p14="http://schemas.microsoft.com/office/powerpoint/2010/main" val="1658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ED76-AFBF-ECD5-C658-191C01588E00}"/>
              </a:ext>
            </a:extLst>
          </p:cNvPr>
          <p:cNvSpPr>
            <a:spLocks noGrp="1"/>
          </p:cNvSpPr>
          <p:nvPr>
            <p:ph type="title"/>
          </p:nvPr>
        </p:nvSpPr>
        <p:spPr/>
        <p:txBody>
          <a:bodyPr/>
          <a:lstStyle/>
          <a:p>
            <a:r>
              <a:rPr lang="en-US" b="1"/>
              <a:t>Energy Use Affects the Quality of Life</a:t>
            </a:r>
          </a:p>
        </p:txBody>
      </p:sp>
      <p:sp>
        <p:nvSpPr>
          <p:cNvPr id="3" name="Content Placeholder 2">
            <a:extLst>
              <a:ext uri="{FF2B5EF4-FFF2-40B4-BE49-F238E27FC236}">
                <a16:creationId xmlns:a16="http://schemas.microsoft.com/office/drawing/2014/main" id="{A61930DC-9A23-1E00-8BDB-A1792B54F88D}"/>
              </a:ext>
            </a:extLst>
          </p:cNvPr>
          <p:cNvSpPr>
            <a:spLocks noGrp="1"/>
          </p:cNvSpPr>
          <p:nvPr>
            <p:ph idx="1"/>
          </p:nvPr>
        </p:nvSpPr>
        <p:spPr/>
        <p:txBody>
          <a:bodyPr>
            <a:normAutofit fontScale="92500"/>
          </a:bodyPr>
          <a:lstStyle/>
          <a:p>
            <a:r>
              <a:rPr lang="en-US"/>
              <a:t>Energy is expensive – improving efficiency can help your budget</a:t>
            </a:r>
          </a:p>
          <a:p>
            <a:r>
              <a:rPr lang="en-US"/>
              <a:t>Human health and comfort require both heating and cooling of our homes and vehicles in our North Texas climate</a:t>
            </a:r>
          </a:p>
          <a:p>
            <a:r>
              <a:rPr lang="en-US"/>
              <a:t>Air pollution due to energy use in our homes and vehicles can lead to discomfort and medical issues such as allergies and cardiovascular disease</a:t>
            </a:r>
          </a:p>
          <a:p>
            <a:r>
              <a:rPr lang="en-US"/>
              <a:t>The location of the air pollution can be inside the home, local emissions from a vehicle tailpipe, when refilling a fossil fueled vehicle at a gas station, or outside in the general environment</a:t>
            </a:r>
          </a:p>
          <a:p>
            <a:r>
              <a:rPr lang="en-US"/>
              <a:t>Some home HVAC systems and autos can generate noise pollution</a:t>
            </a:r>
          </a:p>
          <a:p>
            <a:r>
              <a:rPr lang="en-US"/>
              <a:t>Global warming &amp; other societal issues are directly affected by energy use</a:t>
            </a:r>
          </a:p>
        </p:txBody>
      </p:sp>
    </p:spTree>
    <p:extLst>
      <p:ext uri="{BB962C8B-B14F-4D97-AF65-F5344CB8AC3E}">
        <p14:creationId xmlns:p14="http://schemas.microsoft.com/office/powerpoint/2010/main" val="534209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05A6-FA95-324D-148F-7BF06CD242F6}"/>
              </a:ext>
            </a:extLst>
          </p:cNvPr>
          <p:cNvSpPr>
            <a:spLocks noGrp="1"/>
          </p:cNvSpPr>
          <p:nvPr>
            <p:ph type="title"/>
          </p:nvPr>
        </p:nvSpPr>
        <p:spPr/>
        <p:txBody>
          <a:bodyPr/>
          <a:lstStyle/>
          <a:p>
            <a:r>
              <a:rPr lang="en-US" b="1"/>
              <a:t>Ozone Air Pollution in North Texas</a:t>
            </a:r>
          </a:p>
        </p:txBody>
      </p:sp>
      <p:sp>
        <p:nvSpPr>
          <p:cNvPr id="3" name="Content Placeholder 2">
            <a:extLst>
              <a:ext uri="{FF2B5EF4-FFF2-40B4-BE49-F238E27FC236}">
                <a16:creationId xmlns:a16="http://schemas.microsoft.com/office/drawing/2014/main" id="{06779118-54A1-79DC-51E0-4A68875B2A0A}"/>
              </a:ext>
            </a:extLst>
          </p:cNvPr>
          <p:cNvSpPr>
            <a:spLocks noGrp="1"/>
          </p:cNvSpPr>
          <p:nvPr>
            <p:ph idx="1"/>
          </p:nvPr>
        </p:nvSpPr>
        <p:spPr/>
        <p:txBody>
          <a:bodyPr>
            <a:normAutofit fontScale="92500"/>
          </a:bodyPr>
          <a:lstStyle/>
          <a:p>
            <a:r>
              <a:rPr lang="en-US"/>
              <a:t>From the Dallas Morning News earlier this year:</a:t>
            </a:r>
            <a:r>
              <a:rPr lang="en-US" b="1"/>
              <a:t> Long ozone season starts up in D-FW</a:t>
            </a:r>
            <a:r>
              <a:rPr lang="en-US"/>
              <a:t>. Increase in pollutant raises air quality concern for many until November. By MIRIAM FAUZIA, Staff Writer. Ozone season is upon North Texas, meaning air quality will be top of mind for some residents. The season — which marks the window when there’s a greater risk of harmful amounts of ground-level ozone — is actually the majority of the year in Dallas-Fort Worth, lasting from March 1 to November 30.</a:t>
            </a:r>
          </a:p>
          <a:p>
            <a:r>
              <a:rPr lang="en-US"/>
              <a:t>Ozone is a gas formed in the atmosphere when three atoms of oxygen combine, according to the Texas Commission on Environmental Quality.</a:t>
            </a:r>
          </a:p>
          <a:p>
            <a:r>
              <a:rPr lang="en-US"/>
              <a:t>While overall air quality has improved over the past few decades, ozone levels continue to exceed federal standards.</a:t>
            </a:r>
          </a:p>
        </p:txBody>
      </p:sp>
    </p:spTree>
    <p:extLst>
      <p:ext uri="{BB962C8B-B14F-4D97-AF65-F5344CB8AC3E}">
        <p14:creationId xmlns:p14="http://schemas.microsoft.com/office/powerpoint/2010/main" val="167725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815C-9FEB-B111-3C5F-B9670FA3798D}"/>
              </a:ext>
            </a:extLst>
          </p:cNvPr>
          <p:cNvSpPr>
            <a:spLocks noGrp="1"/>
          </p:cNvSpPr>
          <p:nvPr>
            <p:ph type="title"/>
          </p:nvPr>
        </p:nvSpPr>
        <p:spPr/>
        <p:txBody>
          <a:bodyPr/>
          <a:lstStyle/>
          <a:p>
            <a:r>
              <a:rPr lang="en-US" b="1"/>
              <a:t>Building Energy Efficiency</a:t>
            </a:r>
          </a:p>
        </p:txBody>
      </p:sp>
      <p:sp>
        <p:nvSpPr>
          <p:cNvPr id="3" name="Content Placeholder 2">
            <a:extLst>
              <a:ext uri="{FF2B5EF4-FFF2-40B4-BE49-F238E27FC236}">
                <a16:creationId xmlns:a16="http://schemas.microsoft.com/office/drawing/2014/main" id="{7AD2CF8D-DFD2-5FBD-FE59-FF7C02C88207}"/>
              </a:ext>
            </a:extLst>
          </p:cNvPr>
          <p:cNvSpPr>
            <a:spLocks noGrp="1"/>
          </p:cNvSpPr>
          <p:nvPr>
            <p:ph idx="1"/>
          </p:nvPr>
        </p:nvSpPr>
        <p:spPr/>
        <p:txBody>
          <a:bodyPr>
            <a:normAutofit/>
          </a:bodyPr>
          <a:lstStyle/>
          <a:p>
            <a:r>
              <a:rPr lang="en-US"/>
              <a:t>HVAC heating and cooling of buildings depends on isolating the indoor environment from the outdoor environment</a:t>
            </a:r>
          </a:p>
          <a:p>
            <a:r>
              <a:rPr lang="en-US"/>
              <a:t>One important area where energy can be wasted is air leakage around door and window gaskets as well as other locations</a:t>
            </a:r>
          </a:p>
          <a:p>
            <a:r>
              <a:rPr lang="en-US"/>
              <a:t>Energy can also leak directly through windows and doors</a:t>
            </a:r>
          </a:p>
          <a:p>
            <a:r>
              <a:rPr lang="en-US"/>
              <a:t>Quality insulation of the building envelope is also important, including walls, ceilings, roofs, and flooring</a:t>
            </a:r>
          </a:p>
          <a:p>
            <a:r>
              <a:rPr lang="en-US"/>
              <a:t>Many technologies with varying efficiencies are available for heating and cooling the air inside a building – more on this later</a:t>
            </a:r>
          </a:p>
        </p:txBody>
      </p:sp>
    </p:spTree>
    <p:extLst>
      <p:ext uri="{BB962C8B-B14F-4D97-AF65-F5344CB8AC3E}">
        <p14:creationId xmlns:p14="http://schemas.microsoft.com/office/powerpoint/2010/main" val="64869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4972-E120-A68B-CB8D-435A82C7E784}"/>
              </a:ext>
            </a:extLst>
          </p:cNvPr>
          <p:cNvSpPr>
            <a:spLocks noGrp="1"/>
          </p:cNvSpPr>
          <p:nvPr>
            <p:ph type="title"/>
          </p:nvPr>
        </p:nvSpPr>
        <p:spPr/>
        <p:txBody>
          <a:bodyPr/>
          <a:lstStyle/>
          <a:p>
            <a:r>
              <a:rPr lang="en-US" b="1"/>
              <a:t>Energy Use in a Home</a:t>
            </a:r>
          </a:p>
        </p:txBody>
      </p:sp>
      <p:sp>
        <p:nvSpPr>
          <p:cNvPr id="3" name="Content Placeholder 2">
            <a:extLst>
              <a:ext uri="{FF2B5EF4-FFF2-40B4-BE49-F238E27FC236}">
                <a16:creationId xmlns:a16="http://schemas.microsoft.com/office/drawing/2014/main" id="{7928703D-B7FA-57E9-9A2C-064C29641185}"/>
              </a:ext>
            </a:extLst>
          </p:cNvPr>
          <p:cNvSpPr>
            <a:spLocks noGrp="1"/>
          </p:cNvSpPr>
          <p:nvPr>
            <p:ph idx="1"/>
          </p:nvPr>
        </p:nvSpPr>
        <p:spPr/>
        <p:txBody>
          <a:bodyPr>
            <a:normAutofit/>
          </a:bodyPr>
          <a:lstStyle/>
          <a:p>
            <a:r>
              <a:rPr lang="en-US"/>
              <a:t>The greatest use of energy in a house is usually the HVAC and water heating systems</a:t>
            </a:r>
          </a:p>
          <a:p>
            <a:r>
              <a:rPr lang="en-US"/>
              <a:t>But appliances also use a significant amount of energy. These include a refrigerator, oven, range top, dishwasher, washing machine, and clothes dryer. Televisions and other electronic devices can also use a significant amount of energy if they are left on for many hours.</a:t>
            </a:r>
          </a:p>
          <a:p>
            <a:r>
              <a:rPr lang="en-US"/>
              <a:t>Lighting and fans also consume quite a bit of energy, especially if used for long periods. LED lighting is much better than incandescent.</a:t>
            </a:r>
          </a:p>
          <a:p>
            <a:r>
              <a:rPr lang="en-US"/>
              <a:t>Natural gas appliances burn methane and release air pollution and greenhouse gases. Trace gases such as benzine are also released.</a:t>
            </a:r>
          </a:p>
          <a:p>
            <a:endParaRPr lang="en-US"/>
          </a:p>
        </p:txBody>
      </p:sp>
    </p:spTree>
    <p:extLst>
      <p:ext uri="{BB962C8B-B14F-4D97-AF65-F5344CB8AC3E}">
        <p14:creationId xmlns:p14="http://schemas.microsoft.com/office/powerpoint/2010/main" val="140545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D7B6-540B-AA39-A6A1-474967E40D81}"/>
              </a:ext>
            </a:extLst>
          </p:cNvPr>
          <p:cNvSpPr>
            <a:spLocks noGrp="1"/>
          </p:cNvSpPr>
          <p:nvPr>
            <p:ph type="title"/>
          </p:nvPr>
        </p:nvSpPr>
        <p:spPr/>
        <p:txBody>
          <a:bodyPr/>
          <a:lstStyle/>
          <a:p>
            <a:r>
              <a:rPr lang="en-US" b="1"/>
              <a:t>Sources Of Energy For Home Use (</a:t>
            </a:r>
            <a:r>
              <a:rPr lang="en-US" b="1">
                <a:solidFill>
                  <a:schemeClr val="accent2">
                    <a:lumMod val="50000"/>
                  </a:schemeClr>
                </a:solidFill>
              </a:rPr>
              <a:t>grid</a:t>
            </a:r>
            <a:r>
              <a:rPr lang="en-US" b="1"/>
              <a:t>/</a:t>
            </a:r>
            <a:r>
              <a:rPr lang="en-US" b="1">
                <a:solidFill>
                  <a:srgbClr val="0070C0"/>
                </a:solidFill>
              </a:rPr>
              <a:t>local</a:t>
            </a:r>
            <a:r>
              <a:rPr lang="en-US" b="1"/>
              <a:t>)</a:t>
            </a:r>
          </a:p>
        </p:txBody>
      </p:sp>
      <p:sp>
        <p:nvSpPr>
          <p:cNvPr id="3" name="Content Placeholder 2">
            <a:extLst>
              <a:ext uri="{FF2B5EF4-FFF2-40B4-BE49-F238E27FC236}">
                <a16:creationId xmlns:a16="http://schemas.microsoft.com/office/drawing/2014/main" id="{82D41CC4-ECC8-A82B-D69F-6017F0DDB698}"/>
              </a:ext>
            </a:extLst>
          </p:cNvPr>
          <p:cNvSpPr>
            <a:spLocks noGrp="1"/>
          </p:cNvSpPr>
          <p:nvPr>
            <p:ph idx="1"/>
          </p:nvPr>
        </p:nvSpPr>
        <p:spPr/>
        <p:txBody>
          <a:bodyPr>
            <a:normAutofit/>
          </a:bodyPr>
          <a:lstStyle/>
          <a:p>
            <a:r>
              <a:rPr lang="en-US">
                <a:solidFill>
                  <a:srgbClr val="C00000"/>
                </a:solidFill>
              </a:rPr>
              <a:t>Electric grid supplied renewable energy (solar, wind, hydroelectric)</a:t>
            </a:r>
          </a:p>
          <a:p>
            <a:r>
              <a:rPr lang="en-US">
                <a:solidFill>
                  <a:srgbClr val="C00000"/>
                </a:solidFill>
              </a:rPr>
              <a:t>Electric grid supplied nuclear energy</a:t>
            </a:r>
          </a:p>
          <a:p>
            <a:r>
              <a:rPr lang="en-US">
                <a:solidFill>
                  <a:srgbClr val="C00000"/>
                </a:solidFill>
              </a:rPr>
              <a:t>Electric grid supplied fossil fueled energy (methane gas, coal, oil)</a:t>
            </a:r>
          </a:p>
          <a:p>
            <a:r>
              <a:rPr lang="en-US">
                <a:solidFill>
                  <a:srgbClr val="C00000"/>
                </a:solidFill>
              </a:rPr>
              <a:t>District or co-generation energy (not available in most areas)</a:t>
            </a:r>
          </a:p>
          <a:p>
            <a:r>
              <a:rPr lang="en-US">
                <a:solidFill>
                  <a:srgbClr val="C00000"/>
                </a:solidFill>
              </a:rPr>
              <a:t>Natural gas via pipes (methane) and oil in some northern states</a:t>
            </a:r>
          </a:p>
          <a:p>
            <a:r>
              <a:rPr lang="en-US">
                <a:solidFill>
                  <a:srgbClr val="0070C0"/>
                </a:solidFill>
              </a:rPr>
              <a:t>Local home solar panels (and batteries)</a:t>
            </a:r>
          </a:p>
          <a:p>
            <a:r>
              <a:rPr lang="en-US">
                <a:solidFill>
                  <a:srgbClr val="0070C0"/>
                </a:solidFill>
              </a:rPr>
              <a:t>Vehicle to house transfer from electric vehicle (coming soon!)</a:t>
            </a:r>
          </a:p>
          <a:p>
            <a:r>
              <a:rPr lang="en-US">
                <a:solidFill>
                  <a:srgbClr val="0070C0"/>
                </a:solidFill>
              </a:rPr>
              <a:t>Heating or electric generator using methane, propane, or gasoline</a:t>
            </a:r>
          </a:p>
          <a:p>
            <a:endParaRPr lang="en-US"/>
          </a:p>
        </p:txBody>
      </p:sp>
    </p:spTree>
    <p:extLst>
      <p:ext uri="{BB962C8B-B14F-4D97-AF65-F5344CB8AC3E}">
        <p14:creationId xmlns:p14="http://schemas.microsoft.com/office/powerpoint/2010/main" val="1567717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E00D-D681-871F-151D-6A8A3F5071DB}"/>
              </a:ext>
            </a:extLst>
          </p:cNvPr>
          <p:cNvSpPr>
            <a:spLocks noGrp="1"/>
          </p:cNvSpPr>
          <p:nvPr>
            <p:ph type="title"/>
          </p:nvPr>
        </p:nvSpPr>
        <p:spPr/>
        <p:txBody>
          <a:bodyPr/>
          <a:lstStyle/>
          <a:p>
            <a:r>
              <a:rPr lang="en-US" b="1"/>
              <a:t>Renewable vs Non-Renewable Energy Sources</a:t>
            </a:r>
          </a:p>
        </p:txBody>
      </p:sp>
      <p:sp>
        <p:nvSpPr>
          <p:cNvPr id="3" name="Content Placeholder 2">
            <a:extLst>
              <a:ext uri="{FF2B5EF4-FFF2-40B4-BE49-F238E27FC236}">
                <a16:creationId xmlns:a16="http://schemas.microsoft.com/office/drawing/2014/main" id="{81792951-50AA-9678-AE2C-2411A01DBCA5}"/>
              </a:ext>
            </a:extLst>
          </p:cNvPr>
          <p:cNvSpPr>
            <a:spLocks noGrp="1"/>
          </p:cNvSpPr>
          <p:nvPr>
            <p:ph idx="1"/>
          </p:nvPr>
        </p:nvSpPr>
        <p:spPr/>
        <p:txBody>
          <a:bodyPr/>
          <a:lstStyle/>
          <a:p>
            <a:r>
              <a:rPr lang="en-US"/>
              <a:t>Renewable energy sources (solar, wind, and hydroelectric) are essentially non-polluting and rely on energy provided in our current era from the sun</a:t>
            </a:r>
          </a:p>
          <a:p>
            <a:r>
              <a:rPr lang="en-US"/>
              <a:t>Non-Renewable fossil energy sources (methane, oil, propane) normally require burning of fuels which were created using energy from the sun in previous eras, producing air and often other pollution, including greenhouse gases</a:t>
            </a:r>
          </a:p>
          <a:p>
            <a:r>
              <a:rPr lang="en-US"/>
              <a:t>Nuclear energy is technically non-renewable, but does not produce air pollution. But it does produce radioactive waste and thermal (heat) pollution</a:t>
            </a:r>
          </a:p>
        </p:txBody>
      </p:sp>
    </p:spTree>
    <p:extLst>
      <p:ext uri="{BB962C8B-B14F-4D97-AF65-F5344CB8AC3E}">
        <p14:creationId xmlns:p14="http://schemas.microsoft.com/office/powerpoint/2010/main" val="2011097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0</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Home Energy Efficiency &amp; Renewable Energy Options</vt:lpstr>
      <vt:lpstr>Early Solar Cells My first solar cell was an Internattional Rectifier model S4M, which I used while I was an elementary school student 60 years ago (about 1965). I also owned an EP-50 small DC motor which spun rapidly when powerd by the solar cell in direct sunlight. Some of the first solar cells were used to power satellites.</vt:lpstr>
      <vt:lpstr>Agenda</vt:lpstr>
      <vt:lpstr>Energy Use Affects the Quality of Life</vt:lpstr>
      <vt:lpstr>Ozone Air Pollution in North Texas</vt:lpstr>
      <vt:lpstr>Building Energy Efficiency</vt:lpstr>
      <vt:lpstr>Energy Use in a Home</vt:lpstr>
      <vt:lpstr>Sources Of Energy For Home Use (grid/local)</vt:lpstr>
      <vt:lpstr>Renewable vs Non-Renewable Energy Sources</vt:lpstr>
      <vt:lpstr>Renewable Energy Supplied From The Grid</vt:lpstr>
      <vt:lpstr>Home Solar Power Systems</vt:lpstr>
      <vt:lpstr>Solar Power System</vt:lpstr>
      <vt:lpstr>Sun Angle Effect on Solar Power System</vt:lpstr>
      <vt:lpstr>Operation of a Solar Power System</vt:lpstr>
      <vt:lpstr>PV Solar DC to AC Inverter</vt:lpstr>
      <vt:lpstr>Operating Off-Grid</vt:lpstr>
      <vt:lpstr>PV Generation on Clear and Cloudy Days</vt:lpstr>
      <vt:lpstr>Load Shifting Using ESS Battery (BESS)</vt:lpstr>
      <vt:lpstr>HVAC and Water Heating Systems</vt:lpstr>
      <vt:lpstr>Charging Electric Vehicles at Home</vt:lpstr>
      <vt:lpstr>Example Zero Energy Building: Byrom House in Irving</vt:lpstr>
      <vt:lpstr>Byrom House Overview</vt:lpstr>
      <vt:lpstr>Hyundai IONIQ 5 EV with Wallbox charger</vt:lpstr>
      <vt:lpstr>PowerPoint Presentation</vt:lpstr>
      <vt:lpstr>PowerPoint Presentation</vt:lpstr>
      <vt:lpstr>Deadlines and Savings: New EV https://homes.rewiringamerica.org/save</vt:lpstr>
      <vt:lpstr>Deadlines and Savings: Used EV https://homes.rewiringamerica.org/save</vt:lpstr>
      <vt:lpstr>Deadlines and Savings: Heating &amp; Cooling https://homes.rewiringamerica.org/save</vt:lpstr>
      <vt:lpstr>Deadlines and Savings: Solar &amp; Geothermal https://homes.rewiringamerica.org/save</vt:lpstr>
      <vt:lpstr>Deadlines and Savings: Home EV Charger https://homes.rewiringamerica.org/save</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Byrom</dc:creator>
  <cp:revision>1</cp:revision>
  <dcterms:created xsi:type="dcterms:W3CDTF">2023-10-07T05:05:23Z</dcterms:created>
  <dcterms:modified xsi:type="dcterms:W3CDTF">2025-11-24T03:13:27Z</dcterms:modified>
</cp:coreProperties>
</file>