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00" r:id="rId3"/>
    <p:sldId id="281" r:id="rId4"/>
    <p:sldId id="302" r:id="rId5"/>
    <p:sldId id="270" r:id="rId6"/>
    <p:sldId id="272" r:id="rId7"/>
    <p:sldId id="273" r:id="rId8"/>
    <p:sldId id="274" r:id="rId9"/>
    <p:sldId id="278" r:id="rId10"/>
    <p:sldId id="271" r:id="rId11"/>
    <p:sldId id="275" r:id="rId12"/>
    <p:sldId id="291" r:id="rId13"/>
    <p:sldId id="292" r:id="rId14"/>
    <p:sldId id="290" r:id="rId15"/>
    <p:sldId id="267" r:id="rId16"/>
    <p:sldId id="268" r:id="rId17"/>
    <p:sldId id="276" r:id="rId18"/>
    <p:sldId id="277" r:id="rId19"/>
    <p:sldId id="288" r:id="rId20"/>
    <p:sldId id="299"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4AEB28-56B5-4367-A7FD-8695CB381687}" v="2" dt="2026-09-25T04:02:20.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34" autoAdjust="0"/>
  </p:normalViewPr>
  <p:slideViewPr>
    <p:cSldViewPr snapToGrid="0">
      <p:cViewPr varScale="1">
        <p:scale>
          <a:sx n="76" d="100"/>
          <a:sy n="76" d="100"/>
        </p:scale>
        <p:origin x="58" y="3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 Byrom" userId="bdf3461165574df8" providerId="LiveId" clId="{D09E86B1-FCD7-4DE5-A1C0-B22484EAA099}"/>
    <pc:docChg chg="undo custSel addSld delSld modSld">
      <pc:chgData name="Bill Byrom" userId="bdf3461165574df8" providerId="LiveId" clId="{D09E86B1-FCD7-4DE5-A1C0-B22484EAA099}" dt="2026-09-25T04:02:31.753" v="226" actId="2696"/>
      <pc:docMkLst>
        <pc:docMk/>
      </pc:docMkLst>
      <pc:sldChg chg="addSp delSp modSp mod">
        <pc:chgData name="Bill Byrom" userId="bdf3461165574df8" providerId="LiveId" clId="{D09E86B1-FCD7-4DE5-A1C0-B22484EAA099}" dt="2026-09-25T03:26:42.639" v="222" actId="27636"/>
        <pc:sldMkLst>
          <pc:docMk/>
          <pc:sldMk cId="2636001265" sldId="256"/>
        </pc:sldMkLst>
        <pc:spChg chg="mod">
          <ac:chgData name="Bill Byrom" userId="bdf3461165574df8" providerId="LiveId" clId="{D09E86B1-FCD7-4DE5-A1C0-B22484EAA099}" dt="2026-09-25T03:26:42.639" v="222" actId="27636"/>
          <ac:spMkLst>
            <pc:docMk/>
            <pc:sldMk cId="2636001265" sldId="256"/>
            <ac:spMk id="3" creationId="{24C6B727-881C-610D-3E5D-89B6E6D95F39}"/>
          </ac:spMkLst>
        </pc:spChg>
        <pc:picChg chg="mod">
          <ac:chgData name="Bill Byrom" userId="bdf3461165574df8" providerId="LiveId" clId="{D09E86B1-FCD7-4DE5-A1C0-B22484EAA099}" dt="2026-09-25T03:25:56.931" v="158" actId="1076"/>
          <ac:picMkLst>
            <pc:docMk/>
            <pc:sldMk cId="2636001265" sldId="256"/>
            <ac:picMk id="5" creationId="{EFD55068-EC29-624B-18DC-55F7F83533A2}"/>
          </ac:picMkLst>
        </pc:picChg>
      </pc:sldChg>
      <pc:sldChg chg="modSp mod">
        <pc:chgData name="Bill Byrom" userId="bdf3461165574df8" providerId="LiveId" clId="{D09E86B1-FCD7-4DE5-A1C0-B22484EAA099}" dt="2026-09-25T03:25:00.340" v="157" actId="20577"/>
        <pc:sldMkLst>
          <pc:docMk/>
          <pc:sldMk cId="3097536239" sldId="281"/>
        </pc:sldMkLst>
        <pc:spChg chg="mod">
          <ac:chgData name="Bill Byrom" userId="bdf3461165574df8" providerId="LiveId" clId="{D09E86B1-FCD7-4DE5-A1C0-B22484EAA099}" dt="2026-09-25T03:25:00.340" v="157" actId="20577"/>
          <ac:spMkLst>
            <pc:docMk/>
            <pc:sldMk cId="3097536239" sldId="281"/>
            <ac:spMk id="2" creationId="{8088A550-CCDC-7516-7EC3-2B2976517B78}"/>
          </ac:spMkLst>
        </pc:spChg>
      </pc:sldChg>
      <pc:sldChg chg="modSp mod">
        <pc:chgData name="Bill Byrom" userId="bdf3461165574df8" providerId="LiveId" clId="{D09E86B1-FCD7-4DE5-A1C0-B22484EAA099}" dt="2026-09-25T03:24:28.250" v="148" actId="20577"/>
        <pc:sldMkLst>
          <pc:docMk/>
          <pc:sldMk cId="1565211180" sldId="300"/>
        </pc:sldMkLst>
        <pc:spChg chg="mod">
          <ac:chgData name="Bill Byrom" userId="bdf3461165574df8" providerId="LiveId" clId="{D09E86B1-FCD7-4DE5-A1C0-B22484EAA099}" dt="2026-09-25T03:24:28.250" v="148" actId="20577"/>
          <ac:spMkLst>
            <pc:docMk/>
            <pc:sldMk cId="1565211180" sldId="300"/>
            <ac:spMk id="9" creationId="{76FE71FC-46C4-BE80-F7C5-135104691B2A}"/>
          </ac:spMkLst>
        </pc:spChg>
      </pc:sldChg>
      <pc:sldChg chg="new del">
        <pc:chgData name="Bill Byrom" userId="bdf3461165574df8" providerId="LiveId" clId="{D09E86B1-FCD7-4DE5-A1C0-B22484EAA099}" dt="2026-09-25T04:02:31.753" v="226" actId="2696"/>
        <pc:sldMkLst>
          <pc:docMk/>
          <pc:sldMk cId="1217097099" sldId="301"/>
        </pc:sldMkLst>
      </pc:sldChg>
      <pc:sldChg chg="delSp add setBg delDesignElem">
        <pc:chgData name="Bill Byrom" userId="bdf3461165574df8" providerId="LiveId" clId="{D09E86B1-FCD7-4DE5-A1C0-B22484EAA099}" dt="2026-09-25T04:02:20.953" v="225"/>
        <pc:sldMkLst>
          <pc:docMk/>
          <pc:sldMk cId="3718180491" sldId="302"/>
        </pc:sldMkLst>
        <pc:spChg chg="del">
          <ac:chgData name="Bill Byrom" userId="bdf3461165574df8" providerId="LiveId" clId="{D09E86B1-FCD7-4DE5-A1C0-B22484EAA099}" dt="2026-09-25T04:02:20.953" v="225"/>
          <ac:spMkLst>
            <pc:docMk/>
            <pc:sldMk cId="3718180491" sldId="302"/>
            <ac:spMk id="102" creationId="{C5F44963-F78F-4F17-86B4-4EAA3536BDA1}"/>
          </ac:spMkLst>
        </pc:spChg>
        <pc:spChg chg="del">
          <ac:chgData name="Bill Byrom" userId="bdf3461165574df8" providerId="LiveId" clId="{D09E86B1-FCD7-4DE5-A1C0-B22484EAA099}" dt="2026-09-25T04:02:20.953" v="225"/>
          <ac:spMkLst>
            <pc:docMk/>
            <pc:sldMk cId="3718180491" sldId="302"/>
            <ac:spMk id="104" creationId="{22BCA4C2-A213-404E-B14B-DA9A32CE55CC}"/>
          </ac:spMkLst>
        </pc:spChg>
        <pc:spChg chg="del">
          <ac:chgData name="Bill Byrom" userId="bdf3461165574df8" providerId="LiveId" clId="{D09E86B1-FCD7-4DE5-A1C0-B22484EAA099}" dt="2026-09-25T04:02:20.953" v="225"/>
          <ac:spMkLst>
            <pc:docMk/>
            <pc:sldMk cId="3718180491" sldId="302"/>
            <ac:spMk id="106" creationId="{2E1ADA1B-8E03-4FC1-9FF5-9A0071A5AF33}"/>
          </ac:spMkLst>
        </pc:spChg>
        <pc:spChg chg="del">
          <ac:chgData name="Bill Byrom" userId="bdf3461165574df8" providerId="LiveId" clId="{D09E86B1-FCD7-4DE5-A1C0-B22484EAA099}" dt="2026-09-25T04:02:20.953" v="225"/>
          <ac:spMkLst>
            <pc:docMk/>
            <pc:sldMk cId="3718180491" sldId="302"/>
            <ac:spMk id="108" creationId="{C99D11B4-B61D-4ECC-AA3A-DE3A9B6926D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9FCFC-85B6-411F-9F81-93E9345945EE}"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36122-4A93-46C7-8227-6376E2A62239}" type="slidenum">
              <a:rPr lang="en-US" smtClean="0"/>
              <a:t>‹#›</a:t>
            </a:fld>
            <a:endParaRPr lang="en-US"/>
          </a:p>
        </p:txBody>
      </p:sp>
    </p:spTree>
    <p:extLst>
      <p:ext uri="{BB962C8B-B14F-4D97-AF65-F5344CB8AC3E}">
        <p14:creationId xmlns:p14="http://schemas.microsoft.com/office/powerpoint/2010/main" val="335722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236122-4A93-46C7-8227-6376E2A62239}" type="slidenum">
              <a:rPr lang="en-US" smtClean="0"/>
              <a:t>5</a:t>
            </a:fld>
            <a:endParaRPr lang="en-US"/>
          </a:p>
        </p:txBody>
      </p:sp>
    </p:spTree>
    <p:extLst>
      <p:ext uri="{BB962C8B-B14F-4D97-AF65-F5344CB8AC3E}">
        <p14:creationId xmlns:p14="http://schemas.microsoft.com/office/powerpoint/2010/main" val="3232929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45C0-8075-15B8-8E1E-D50CDD7816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47765F-CE97-1292-0301-18DD83F3CC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109CE3-6B19-0EC0-8B0C-EDC4BBA2855E}"/>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414552CF-44B3-0EBE-1D86-7099EE6C4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A38027-5F5B-ED47-FF05-C7349EA8FBA9}"/>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13247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AD69-E3AC-0AB7-0AFB-822379D7E4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D3E75-43AE-2D0F-8078-C3CDB62DA6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3C06D-3545-8F25-B20B-CA6F149672DA}"/>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65FC68E6-D308-DE02-CA7C-10E4DADABA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04CBAB-2C67-F22A-2685-43BA4DF1132A}"/>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93760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6B36-2652-5041-3E57-4811BE8DE7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3FA8BC-BA83-2641-DE15-0F30802631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49625D-0325-1F62-46D4-5D37ED5D222B}"/>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D5C884BE-80AF-051E-967C-4FE48D3C10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5DA75C-DE5F-66FF-CD47-64ADC92E7B61}"/>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119589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3A8D-E330-2249-D85D-8E101CC49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3BBED0-F03C-0804-4DFD-3B96993CF0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773901-AEB0-47B2-C281-13FA28A0B8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BB0157-97B5-42D4-9431-EDF49F0443F8}"/>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6" name="Footer Placeholder 5">
            <a:extLst>
              <a:ext uri="{FF2B5EF4-FFF2-40B4-BE49-F238E27FC236}">
                <a16:creationId xmlns:a16="http://schemas.microsoft.com/office/drawing/2014/main" id="{B6A79051-4262-14FE-A933-504D24EFC0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5595E7-7417-FCA5-E4B8-18BB851AAF8C}"/>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3211977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D1ED4-50C1-D6A5-0AC6-1537579E8E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8A77FF-9C37-03EB-A73F-9D4277464D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2DDBAD-2BD6-3D3B-CB88-6FF515CF90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2A9FBB-9636-4419-562A-8942F7F301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1ACCE5-9427-2FC5-F024-6EAD8693E5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9F9262-11BC-9C4D-2E3A-583EA5816FD9}"/>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8" name="Footer Placeholder 7">
            <a:extLst>
              <a:ext uri="{FF2B5EF4-FFF2-40B4-BE49-F238E27FC236}">
                <a16:creationId xmlns:a16="http://schemas.microsoft.com/office/drawing/2014/main" id="{59DF3D36-E387-28E8-097D-15D5327584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56298E-579A-DDD8-34DD-387A956F778C}"/>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72420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D5DF-DAB2-E11D-6368-A292503F95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241823-6C4D-62AF-E696-B41324A41A0B}"/>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4" name="Footer Placeholder 3">
            <a:extLst>
              <a:ext uri="{FF2B5EF4-FFF2-40B4-BE49-F238E27FC236}">
                <a16:creationId xmlns:a16="http://schemas.microsoft.com/office/drawing/2014/main" id="{5469C55A-DC23-8BD9-58D6-7724C1CB14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8B1E08-8695-C41E-0D9D-1107BC27DC3E}"/>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1159944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A31684-19B6-B86F-8313-F886450928E8}"/>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3" name="Footer Placeholder 2">
            <a:extLst>
              <a:ext uri="{FF2B5EF4-FFF2-40B4-BE49-F238E27FC236}">
                <a16:creationId xmlns:a16="http://schemas.microsoft.com/office/drawing/2014/main" id="{C6CA0BC8-32E4-6C05-E361-5F177A7FBC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BF55D2-DF65-9567-DEBB-11D18BD9B5B7}"/>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2993725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F3E7-7738-C776-D558-4E6AA3A351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988198-B432-94BD-339D-15636A34AC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5D54B6-B953-79FB-6A1E-0F6E7C3DB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C0A3E-D2BC-869B-0A36-9D200C692FA5}"/>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6" name="Footer Placeholder 5">
            <a:extLst>
              <a:ext uri="{FF2B5EF4-FFF2-40B4-BE49-F238E27FC236}">
                <a16:creationId xmlns:a16="http://schemas.microsoft.com/office/drawing/2014/main" id="{729EBFAF-C61F-48A9-BDE1-5DF243038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CACDF2-0241-58AC-12E3-D819398DAA21}"/>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62952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22D5-3DD2-7CC4-8A1D-519EB3155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D193DF-D041-F7F9-B112-36CF926A8A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535D9C-3AF9-329A-21D8-A4439F69F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84D17A-D95F-C446-686D-942232E08409}"/>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6" name="Footer Placeholder 5">
            <a:extLst>
              <a:ext uri="{FF2B5EF4-FFF2-40B4-BE49-F238E27FC236}">
                <a16:creationId xmlns:a16="http://schemas.microsoft.com/office/drawing/2014/main" id="{D530335B-E201-714D-2E42-ED3FD78BF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DFBE48-5CF6-A863-6743-F30FFF07BB3B}"/>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402441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D5C5-D4CB-5605-DE99-BC4A24AB69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49E038-E4E9-0FF9-CF54-9415F9F78B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D4879-EBC5-7E0F-063D-9C22E17C5281}"/>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C5A2862E-89BD-4F20-65C6-1F056BF962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1773F-D5EE-36DB-8F55-56FE0B485431}"/>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2572889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8714E-ACE5-E54A-A55B-CA898010F1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C7A4E0-7F37-F9E8-62E8-6D1A74423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3AA39E-4D9B-F9DF-822A-D9F3FBEDF257}"/>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6E1637EC-F071-2B95-E0DE-E5E3C6DB1B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A2E4B-90BB-5466-8BD7-E8A4E07F4625}"/>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2898865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FD1ED1-8192-12AD-A2A2-0C627110C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EEE626-DE42-D2A8-E589-7A717775A0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0D4455-4ADB-978F-FE86-37016C28E8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E4D23014-8DC9-21D9-79C5-97C2E71E71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E3B156-EFB6-2C11-7AA9-ECF856EA21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1E6F3-76A0-46C3-A105-6EAD7279946F}" type="slidenum">
              <a:rPr lang="en-US" smtClean="0"/>
              <a:t>‹#›</a:t>
            </a:fld>
            <a:endParaRPr lang="en-US"/>
          </a:p>
        </p:txBody>
      </p:sp>
    </p:spTree>
    <p:extLst>
      <p:ext uri="{BB962C8B-B14F-4D97-AF65-F5344CB8AC3E}">
        <p14:creationId xmlns:p14="http://schemas.microsoft.com/office/powerpoint/2010/main" val="1837182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ases.org/"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email.publicinput.com/el/eyJzIjo2MjA5MTIzMCwiaSI6ImFhNTk2YzBiZGU1ZTRhNDNiMzUzMzNhYjU0OThhY2I0IiwiZSI6MTE2OTQ5LCJjIjoyNzY4LCJ1Ijo4NDI3Mjk1LCJhIjpmYWxzZX0" TargetMode="Externa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0.pn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C6B727-881C-610D-3E5D-89B6E6D95F39}"/>
              </a:ext>
            </a:extLst>
          </p:cNvPr>
          <p:cNvSpPr>
            <a:spLocks noGrp="1"/>
          </p:cNvSpPr>
          <p:nvPr>
            <p:ph type="subTitle" idx="1"/>
          </p:nvPr>
        </p:nvSpPr>
        <p:spPr>
          <a:xfrm>
            <a:off x="1549758" y="2262389"/>
            <a:ext cx="9118242" cy="1574127"/>
          </a:xfrm>
        </p:spPr>
        <p:txBody>
          <a:bodyPr>
            <a:normAutofit fontScale="85000" lnSpcReduction="10000"/>
          </a:bodyPr>
          <a:lstStyle/>
          <a:p>
            <a:r>
              <a:rPr lang="en-US" sz="3600" dirty="0"/>
              <a:t>The Byrom House in Irving, TX</a:t>
            </a:r>
          </a:p>
          <a:p>
            <a:r>
              <a:rPr lang="en-US" sz="3600" dirty="0"/>
              <a:t>Tour dates: October 2-3-4, 2026</a:t>
            </a:r>
          </a:p>
          <a:p>
            <a:r>
              <a:rPr lang="en-US" sz="3600" dirty="0"/>
              <a:t>solar@byrom.net --- North Texas Clean Energy Group</a:t>
            </a:r>
          </a:p>
        </p:txBody>
      </p:sp>
      <p:pic>
        <p:nvPicPr>
          <p:cNvPr id="5" name="Picture 4">
            <a:extLst>
              <a:ext uri="{FF2B5EF4-FFF2-40B4-BE49-F238E27FC236}">
                <a16:creationId xmlns:a16="http://schemas.microsoft.com/office/drawing/2014/main" id="{EFD55068-EC29-624B-18DC-55F7F83533A2}"/>
              </a:ext>
            </a:extLst>
          </p:cNvPr>
          <p:cNvPicPr>
            <a:picLocks noChangeAspect="1"/>
          </p:cNvPicPr>
          <p:nvPr/>
        </p:nvPicPr>
        <p:blipFill>
          <a:blip r:embed="rId2"/>
          <a:stretch>
            <a:fillRect/>
          </a:stretch>
        </p:blipFill>
        <p:spPr>
          <a:xfrm>
            <a:off x="2453848" y="171708"/>
            <a:ext cx="7544454" cy="1879132"/>
          </a:xfrm>
          <a:prstGeom prst="rect">
            <a:avLst/>
          </a:prstGeom>
        </p:spPr>
      </p:pic>
      <p:pic>
        <p:nvPicPr>
          <p:cNvPr id="4" name="Picture 3">
            <a:extLst>
              <a:ext uri="{FF2B5EF4-FFF2-40B4-BE49-F238E27FC236}">
                <a16:creationId xmlns:a16="http://schemas.microsoft.com/office/drawing/2014/main" id="{DF86B68A-8AC5-EFC4-DB8B-7104E1436B39}"/>
              </a:ext>
            </a:extLst>
          </p:cNvPr>
          <p:cNvPicPr>
            <a:picLocks noChangeAspect="1"/>
          </p:cNvPicPr>
          <p:nvPr/>
        </p:nvPicPr>
        <p:blipFill>
          <a:blip r:embed="rId3"/>
          <a:stretch>
            <a:fillRect/>
          </a:stretch>
        </p:blipFill>
        <p:spPr>
          <a:xfrm>
            <a:off x="3275358" y="3836516"/>
            <a:ext cx="5324159" cy="2771480"/>
          </a:xfrm>
          <a:prstGeom prst="rect">
            <a:avLst/>
          </a:prstGeom>
        </p:spPr>
      </p:pic>
    </p:spTree>
    <p:extLst>
      <p:ext uri="{BB962C8B-B14F-4D97-AF65-F5344CB8AC3E}">
        <p14:creationId xmlns:p14="http://schemas.microsoft.com/office/powerpoint/2010/main" val="2636001265"/>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C6B80B-33BD-9456-87DB-15A1A3971CED}"/>
              </a:ext>
            </a:extLst>
          </p:cNvPr>
          <p:cNvPicPr>
            <a:picLocks noChangeAspect="1"/>
          </p:cNvPicPr>
          <p:nvPr/>
        </p:nvPicPr>
        <p:blipFill>
          <a:blip r:embed="rId2"/>
          <a:stretch>
            <a:fillRect/>
          </a:stretch>
        </p:blipFill>
        <p:spPr>
          <a:xfrm>
            <a:off x="358373" y="343866"/>
            <a:ext cx="6295298" cy="2728510"/>
          </a:xfrm>
          <a:prstGeom prst="rect">
            <a:avLst/>
          </a:prstGeom>
        </p:spPr>
      </p:pic>
      <p:pic>
        <p:nvPicPr>
          <p:cNvPr id="3" name="Picture 2">
            <a:extLst>
              <a:ext uri="{FF2B5EF4-FFF2-40B4-BE49-F238E27FC236}">
                <a16:creationId xmlns:a16="http://schemas.microsoft.com/office/drawing/2014/main" id="{B1604BB5-0504-A1D3-606F-63B74DF731D9}"/>
              </a:ext>
            </a:extLst>
          </p:cNvPr>
          <p:cNvPicPr>
            <a:picLocks noChangeAspect="1"/>
          </p:cNvPicPr>
          <p:nvPr/>
        </p:nvPicPr>
        <p:blipFill>
          <a:blip r:embed="rId3"/>
          <a:stretch>
            <a:fillRect/>
          </a:stretch>
        </p:blipFill>
        <p:spPr>
          <a:xfrm>
            <a:off x="358373" y="3125789"/>
            <a:ext cx="6295298" cy="3388345"/>
          </a:xfrm>
          <a:prstGeom prst="rect">
            <a:avLst/>
          </a:prstGeom>
        </p:spPr>
      </p:pic>
      <p:sp>
        <p:nvSpPr>
          <p:cNvPr id="9" name="Content Placeholder 8">
            <a:extLst>
              <a:ext uri="{FF2B5EF4-FFF2-40B4-BE49-F238E27FC236}">
                <a16:creationId xmlns:a16="http://schemas.microsoft.com/office/drawing/2014/main" id="{76FE71FC-46C4-BE80-F7C5-135104691B2A}"/>
              </a:ext>
            </a:extLst>
          </p:cNvPr>
          <p:cNvSpPr>
            <a:spLocks noGrp="1"/>
          </p:cNvSpPr>
          <p:nvPr>
            <p:ph sz="half" idx="4294967295"/>
          </p:nvPr>
        </p:nvSpPr>
        <p:spPr>
          <a:xfrm>
            <a:off x="6894843" y="1456639"/>
            <a:ext cx="5181600" cy="5057495"/>
          </a:xfrm>
        </p:spPr>
        <p:txBody>
          <a:bodyPr>
            <a:normAutofit fontScale="77500" lnSpcReduction="20000"/>
          </a:bodyPr>
          <a:lstStyle/>
          <a:p>
            <a:r>
              <a:rPr lang="en-US" b="1" dirty="0"/>
              <a:t>Largest Grassroots Solar and Sustainable Living Event in the Nation</a:t>
            </a:r>
          </a:p>
          <a:p>
            <a:r>
              <a:rPr lang="en-US" b="1" dirty="0"/>
              <a:t>Showcase Weekend:</a:t>
            </a:r>
            <a:r>
              <a:rPr lang="en-US" dirty="0"/>
              <a:t> October 2-4, 2026</a:t>
            </a:r>
            <a:br>
              <a:rPr lang="en-US" dirty="0"/>
            </a:br>
            <a:r>
              <a:rPr lang="en-US" dirty="0"/>
              <a:t>In-Person and Virtually Across the Nation Throughout the Year</a:t>
            </a:r>
          </a:p>
          <a:p>
            <a:r>
              <a:rPr lang="en-US" dirty="0"/>
              <a:t>Hosted by the </a:t>
            </a:r>
            <a:r>
              <a:rPr lang="en-US" dirty="0">
                <a:hlinkClick r:id="rId4"/>
              </a:rPr>
              <a:t>American Solar Energy Society (ASES)</a:t>
            </a:r>
            <a:r>
              <a:rPr lang="en-US" dirty="0"/>
              <a:t>, the purpose of the National Solar Tour is to promote renewable energy awareness and increase the adoption of solar energy. </a:t>
            </a:r>
          </a:p>
          <a:p>
            <a:r>
              <a:rPr lang="en-US" dirty="0"/>
              <a:t>Celebrating its 30th anniversary this year, the National Solar Tour centers around neighborhood discussions about solar, recommendations on installers, financing, local laws, and other considerations and hesitations around installing solar panels, purchasing electric vehicles, and installing energy efficiency upgrades.</a:t>
            </a:r>
          </a:p>
          <a:p>
            <a:endParaRPr lang="en-US" dirty="0"/>
          </a:p>
        </p:txBody>
      </p:sp>
      <p:sp>
        <p:nvSpPr>
          <p:cNvPr id="10" name="TextBox 9">
            <a:extLst>
              <a:ext uri="{FF2B5EF4-FFF2-40B4-BE49-F238E27FC236}">
                <a16:creationId xmlns:a16="http://schemas.microsoft.com/office/drawing/2014/main" id="{A956CFB7-2CBB-DFA7-3E09-B8844B1EB809}"/>
              </a:ext>
            </a:extLst>
          </p:cNvPr>
          <p:cNvSpPr txBox="1"/>
          <p:nvPr/>
        </p:nvSpPr>
        <p:spPr>
          <a:xfrm>
            <a:off x="7067462" y="448343"/>
            <a:ext cx="4551903" cy="707886"/>
          </a:xfrm>
          <a:prstGeom prst="rect">
            <a:avLst/>
          </a:prstGeom>
          <a:noFill/>
        </p:spPr>
        <p:txBody>
          <a:bodyPr wrap="square" rtlCol="0">
            <a:spAutoFit/>
          </a:bodyPr>
          <a:lstStyle/>
          <a:p>
            <a:pPr algn="ctr"/>
            <a:r>
              <a:rPr lang="en-US" sz="4000" b="1" dirty="0"/>
              <a:t>National Solar Tour</a:t>
            </a:r>
          </a:p>
        </p:txBody>
      </p:sp>
    </p:spTree>
    <p:extLst>
      <p:ext uri="{BB962C8B-B14F-4D97-AF65-F5344CB8AC3E}">
        <p14:creationId xmlns:p14="http://schemas.microsoft.com/office/powerpoint/2010/main" val="1565211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A550-CCDC-7516-7EC3-2B2976517B78}"/>
              </a:ext>
            </a:extLst>
          </p:cNvPr>
          <p:cNvSpPr>
            <a:spLocks noGrp="1"/>
          </p:cNvSpPr>
          <p:nvPr>
            <p:ph type="title"/>
          </p:nvPr>
        </p:nvSpPr>
        <p:spPr>
          <a:xfrm>
            <a:off x="838200" y="365126"/>
            <a:ext cx="10515600" cy="1284566"/>
          </a:xfrm>
        </p:spPr>
        <p:txBody>
          <a:bodyPr>
            <a:normAutofit/>
          </a:bodyPr>
          <a:lstStyle/>
          <a:p>
            <a:r>
              <a:rPr lang="en-US" b="1" dirty="0">
                <a:latin typeface="+mn-lt"/>
              </a:rPr>
              <a:t>Byrom House Overview</a:t>
            </a:r>
            <a:br>
              <a:rPr lang="en-US" b="1" dirty="0">
                <a:latin typeface="+mn-lt"/>
              </a:rPr>
            </a:br>
            <a:r>
              <a:rPr lang="en-US" sz="3200" dirty="0">
                <a:latin typeface="+mn-lt"/>
              </a:rPr>
              <a:t>by Bill Byrom (Irving TX)</a:t>
            </a:r>
            <a:endParaRPr lang="en-US" sz="3200" b="1" dirty="0">
              <a:latin typeface="+mn-lt"/>
            </a:endParaRPr>
          </a:p>
        </p:txBody>
      </p:sp>
      <p:pic>
        <p:nvPicPr>
          <p:cNvPr id="5" name="Content Placeholder 4" descr="A house with a red door and a red door&#10;&#10;Description automatically generated">
            <a:extLst>
              <a:ext uri="{FF2B5EF4-FFF2-40B4-BE49-F238E27FC236}">
                <a16:creationId xmlns:a16="http://schemas.microsoft.com/office/drawing/2014/main" id="{1B6FA6A3-EEF9-720F-9815-C12A55D0A3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7926" y="1908003"/>
            <a:ext cx="3433818" cy="1831576"/>
          </a:xfrm>
        </p:spPr>
      </p:pic>
      <p:pic>
        <p:nvPicPr>
          <p:cNvPr id="7" name="Picture 6" descr="A house with solar panels on the roof&#10;&#10;Description automatically generated">
            <a:extLst>
              <a:ext uri="{FF2B5EF4-FFF2-40B4-BE49-F238E27FC236}">
                <a16:creationId xmlns:a16="http://schemas.microsoft.com/office/drawing/2014/main" id="{8CE4A12F-6193-B586-5A4E-8C197CA34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8418" y="1919532"/>
            <a:ext cx="3038302" cy="1795549"/>
          </a:xfrm>
          <a:prstGeom prst="rect">
            <a:avLst/>
          </a:prstGeom>
        </p:spPr>
      </p:pic>
      <p:pic>
        <p:nvPicPr>
          <p:cNvPr id="9" name="Picture 8" descr="A room with a tv and a ceiling fan&#10;&#10;Description automatically generated">
            <a:extLst>
              <a:ext uri="{FF2B5EF4-FFF2-40B4-BE49-F238E27FC236}">
                <a16:creationId xmlns:a16="http://schemas.microsoft.com/office/drawing/2014/main" id="{09F27D61-6C3F-9CCE-4628-D9105A9377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926" y="4009419"/>
            <a:ext cx="3285507" cy="2464130"/>
          </a:xfrm>
          <a:prstGeom prst="rect">
            <a:avLst/>
          </a:prstGeom>
        </p:spPr>
      </p:pic>
      <p:pic>
        <p:nvPicPr>
          <p:cNvPr id="11" name="Picture 10" descr="A machine with a green light&#10;&#10;Description automatically generated">
            <a:extLst>
              <a:ext uri="{FF2B5EF4-FFF2-40B4-BE49-F238E27FC236}">
                <a16:creationId xmlns:a16="http://schemas.microsoft.com/office/drawing/2014/main" id="{FE0317AB-DABE-7FA3-3D15-663B18A1C1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039105" y="4334958"/>
            <a:ext cx="2449425" cy="1837069"/>
          </a:xfrm>
          <a:prstGeom prst="rect">
            <a:avLst/>
          </a:prstGeom>
        </p:spPr>
      </p:pic>
      <p:pic>
        <p:nvPicPr>
          <p:cNvPr id="13" name="Picture 12" descr="A black wireless earbuds and a black microphone&#10;&#10;Description automatically generated">
            <a:extLst>
              <a:ext uri="{FF2B5EF4-FFF2-40B4-BE49-F238E27FC236}">
                <a16:creationId xmlns:a16="http://schemas.microsoft.com/office/drawing/2014/main" id="{2B096473-E787-D2C0-3774-F346238293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022650" y="4317437"/>
            <a:ext cx="2464131" cy="1848098"/>
          </a:xfrm>
          <a:prstGeom prst="rect">
            <a:avLst/>
          </a:prstGeom>
        </p:spPr>
      </p:pic>
      <p:pic>
        <p:nvPicPr>
          <p:cNvPr id="15" name="Picture 14" descr="A red tower with a pole&#10;&#10;Description automatically generated with medium confidence">
            <a:extLst>
              <a:ext uri="{FF2B5EF4-FFF2-40B4-BE49-F238E27FC236}">
                <a16:creationId xmlns:a16="http://schemas.microsoft.com/office/drawing/2014/main" id="{DD78F9C3-B59E-9D12-0CFB-A348ED3877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0204" y="4009419"/>
            <a:ext cx="1188910" cy="2483455"/>
          </a:xfrm>
          <a:prstGeom prst="rect">
            <a:avLst/>
          </a:prstGeom>
        </p:spPr>
      </p:pic>
      <p:pic>
        <p:nvPicPr>
          <p:cNvPr id="17" name="Picture 16" descr="Close-up of a row of white paper&#10;&#10;Description automatically generated">
            <a:extLst>
              <a:ext uri="{FF2B5EF4-FFF2-40B4-BE49-F238E27FC236}">
                <a16:creationId xmlns:a16="http://schemas.microsoft.com/office/drawing/2014/main" id="{7BEAF379-00C6-19CE-01EC-329FA4E67D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4046370" y="4317435"/>
            <a:ext cx="2464131" cy="1848099"/>
          </a:xfrm>
          <a:prstGeom prst="rect">
            <a:avLst/>
          </a:prstGeom>
        </p:spPr>
      </p:pic>
      <p:pic>
        <p:nvPicPr>
          <p:cNvPr id="19" name="Picture 18" descr="A group of electrical boxes on a deck&#10;&#10;Description automatically generated">
            <a:extLst>
              <a:ext uri="{FF2B5EF4-FFF2-40B4-BE49-F238E27FC236}">
                <a16:creationId xmlns:a16="http://schemas.microsoft.com/office/drawing/2014/main" id="{A32C2758-8F06-BBE3-41D4-AB93A80767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7227687" y="1379841"/>
            <a:ext cx="2685651" cy="2014239"/>
          </a:xfrm>
          <a:prstGeom prst="rect">
            <a:avLst/>
          </a:prstGeom>
        </p:spPr>
      </p:pic>
      <p:pic>
        <p:nvPicPr>
          <p:cNvPr id="21" name="Picture 20">
            <a:extLst>
              <a:ext uri="{FF2B5EF4-FFF2-40B4-BE49-F238E27FC236}">
                <a16:creationId xmlns:a16="http://schemas.microsoft.com/office/drawing/2014/main" id="{0F15EF13-FD9F-A078-71A3-D0705B0BA898}"/>
              </a:ext>
            </a:extLst>
          </p:cNvPr>
          <p:cNvPicPr>
            <a:picLocks noChangeAspect="1"/>
          </p:cNvPicPr>
          <p:nvPr/>
        </p:nvPicPr>
        <p:blipFill>
          <a:blip r:embed="rId10"/>
          <a:stretch>
            <a:fillRect/>
          </a:stretch>
        </p:blipFill>
        <p:spPr>
          <a:xfrm>
            <a:off x="9646567" y="1112364"/>
            <a:ext cx="1932547" cy="2629030"/>
          </a:xfrm>
          <a:prstGeom prst="rect">
            <a:avLst/>
          </a:prstGeom>
        </p:spPr>
      </p:pic>
    </p:spTree>
    <p:extLst>
      <p:ext uri="{BB962C8B-B14F-4D97-AF65-F5344CB8AC3E}">
        <p14:creationId xmlns:p14="http://schemas.microsoft.com/office/powerpoint/2010/main" val="3097536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EC10-1854-DA2E-B063-CE29348CB978}"/>
              </a:ext>
            </a:extLst>
          </p:cNvPr>
          <p:cNvSpPr>
            <a:spLocks noGrp="1"/>
          </p:cNvSpPr>
          <p:nvPr>
            <p:ph type="title"/>
          </p:nvPr>
        </p:nvSpPr>
        <p:spPr>
          <a:xfrm>
            <a:off x="1137035" y="609598"/>
            <a:ext cx="6587518" cy="1330841"/>
          </a:xfrm>
        </p:spPr>
        <p:txBody>
          <a:bodyPr vert="horz" lIns="91440" tIns="45720" rIns="91440" bIns="45720" rtlCol="0" anchor="ctr">
            <a:normAutofit/>
          </a:bodyPr>
          <a:lstStyle/>
          <a:p>
            <a:r>
              <a:rPr lang="en-US" sz="4100" b="1" dirty="0">
                <a:solidFill>
                  <a:schemeClr val="tx1">
                    <a:lumMod val="85000"/>
                    <a:lumOff val="15000"/>
                  </a:schemeClr>
                </a:solidFill>
              </a:rPr>
              <a:t>Ozone Action Day  </a:t>
            </a:r>
            <a:r>
              <a:rPr lang="en-US" sz="4100" b="1" dirty="0">
                <a:solidFill>
                  <a:srgbClr val="FF0000"/>
                </a:solidFill>
              </a:rPr>
              <a:t>Level Red</a:t>
            </a:r>
            <a:br>
              <a:rPr lang="en-US" sz="4100" dirty="0">
                <a:solidFill>
                  <a:schemeClr val="tx1">
                    <a:lumMod val="85000"/>
                    <a:lumOff val="15000"/>
                  </a:schemeClr>
                </a:solidFill>
              </a:rPr>
            </a:br>
            <a:r>
              <a:rPr lang="en-US" sz="4100" dirty="0">
                <a:solidFill>
                  <a:schemeClr val="tx1">
                    <a:lumMod val="85000"/>
                    <a:lumOff val="15000"/>
                  </a:schemeClr>
                </a:solidFill>
              </a:rPr>
              <a:t>DFW Area on Friday Sept 25</a:t>
            </a:r>
          </a:p>
        </p:txBody>
      </p:sp>
      <p:sp>
        <p:nvSpPr>
          <p:cNvPr id="8" name="Text Placeholder 7">
            <a:extLst>
              <a:ext uri="{FF2B5EF4-FFF2-40B4-BE49-F238E27FC236}">
                <a16:creationId xmlns:a16="http://schemas.microsoft.com/office/drawing/2014/main" id="{5402BDA9-58B4-C293-C44F-F497899BE964}"/>
              </a:ext>
            </a:extLst>
          </p:cNvPr>
          <p:cNvSpPr>
            <a:spLocks noGrp="1"/>
          </p:cNvSpPr>
          <p:nvPr>
            <p:ph type="body" sz="half" idx="2"/>
          </p:nvPr>
        </p:nvSpPr>
        <p:spPr>
          <a:xfrm>
            <a:off x="1137034" y="2194101"/>
            <a:ext cx="7069881" cy="4272013"/>
          </a:xfrm>
        </p:spPr>
        <p:txBody>
          <a:bodyPr vert="horz" lIns="91440" tIns="45720" rIns="91440" bIns="45720" rtlCol="0">
            <a:noAutofit/>
          </a:bodyPr>
          <a:lstStyle/>
          <a:p>
            <a:pPr fontAlgn="t"/>
            <a:r>
              <a:rPr lang="en-US" sz="1800" dirty="0">
                <a:solidFill>
                  <a:schemeClr val="tx1">
                    <a:lumMod val="85000"/>
                    <a:lumOff val="15000"/>
                  </a:schemeClr>
                </a:solidFill>
              </a:rPr>
              <a:t>Ozone is predicted to be at Level Red in the Dallas-Fort Worth area on Friday, September 25. Here are some examples of things you can do to help improve air quality:</a:t>
            </a:r>
          </a:p>
          <a:p>
            <a:pPr indent="-228600" fontAlgn="t">
              <a:buFont typeface="Arial" panose="020B0604020202020204" pitchFamily="34" charset="0"/>
              <a:buChar char="•"/>
            </a:pPr>
            <a:r>
              <a:rPr lang="en-US" sz="1800" dirty="0">
                <a:solidFill>
                  <a:schemeClr val="tx1">
                    <a:lumMod val="85000"/>
                    <a:lumOff val="15000"/>
                  </a:schemeClr>
                </a:solidFill>
              </a:rPr>
              <a:t>Drive an </a:t>
            </a:r>
            <a:r>
              <a:rPr lang="en-US" sz="1800" b="1" dirty="0">
                <a:solidFill>
                  <a:schemeClr val="tx1">
                    <a:lumMod val="85000"/>
                    <a:lumOff val="15000"/>
                  </a:schemeClr>
                </a:solidFill>
              </a:rPr>
              <a:t>Electric Vehicle</a:t>
            </a:r>
            <a:endParaRPr lang="en-US" sz="1800" b="1" dirty="0">
              <a:solidFill>
                <a:schemeClr val="tx1">
                  <a:lumMod val="85000"/>
                  <a:lumOff val="15000"/>
                </a:schemeClr>
              </a:solidFill>
              <a:hlinkClick r:id="rId2"/>
            </a:endParaRPr>
          </a:p>
          <a:p>
            <a:pPr indent="-228600" fontAlgn="t">
              <a:buFont typeface="Arial" panose="020B0604020202020204" pitchFamily="34" charset="0"/>
              <a:buChar char="•"/>
            </a:pPr>
            <a:r>
              <a:rPr lang="en-US" sz="1800" dirty="0">
                <a:solidFill>
                  <a:schemeClr val="tx1">
                    <a:lumMod val="85000"/>
                    <a:lumOff val="15000"/>
                  </a:schemeClr>
                </a:solidFill>
              </a:rPr>
              <a:t>Telecommute, carpool, or vanpool</a:t>
            </a:r>
          </a:p>
          <a:p>
            <a:pPr indent="-228600" fontAlgn="t">
              <a:buFont typeface="Arial" panose="020B0604020202020204" pitchFamily="34" charset="0"/>
              <a:buChar char="•"/>
            </a:pPr>
            <a:r>
              <a:rPr lang="en-US" sz="1800" dirty="0">
                <a:solidFill>
                  <a:schemeClr val="tx1">
                    <a:lumMod val="85000"/>
                    <a:lumOff val="15000"/>
                  </a:schemeClr>
                </a:solidFill>
              </a:rPr>
              <a:t>Bike or walk instead of driving</a:t>
            </a:r>
          </a:p>
          <a:p>
            <a:pPr indent="-228600" fontAlgn="t">
              <a:buFont typeface="Arial" panose="020B0604020202020204" pitchFamily="34" charset="0"/>
              <a:buChar char="•"/>
            </a:pPr>
            <a:r>
              <a:rPr lang="en-US" sz="1800" dirty="0">
                <a:solidFill>
                  <a:schemeClr val="tx1">
                    <a:lumMod val="85000"/>
                    <a:lumOff val="15000"/>
                  </a:schemeClr>
                </a:solidFill>
              </a:rPr>
              <a:t>Take public transit such as DART, Trinity Metro, or DCTA</a:t>
            </a:r>
          </a:p>
          <a:p>
            <a:pPr indent="-228600" fontAlgn="t">
              <a:buFont typeface="Arial" panose="020B0604020202020204" pitchFamily="34" charset="0"/>
              <a:buChar char="•"/>
            </a:pPr>
            <a:r>
              <a:rPr lang="en-US" sz="1800" dirty="0">
                <a:solidFill>
                  <a:schemeClr val="tx1">
                    <a:lumMod val="85000"/>
                    <a:lumOff val="15000"/>
                  </a:schemeClr>
                </a:solidFill>
              </a:rPr>
              <a:t>Reduce idling and observe the speed limit</a:t>
            </a:r>
          </a:p>
          <a:p>
            <a:pPr fontAlgn="t"/>
            <a:r>
              <a:rPr lang="en-US" sz="1800" dirty="0">
                <a:solidFill>
                  <a:schemeClr val="tx1">
                    <a:lumMod val="85000"/>
                    <a:lumOff val="15000"/>
                  </a:schemeClr>
                </a:solidFill>
              </a:rPr>
              <a:t>Children, older adults and people with lung disease, such as asthma, emphysema, or chronic bronchitis, should avoid outdoor activity if ozone reaches Level Red. All other people should limit prolonged outdoor exertion if ozone reaches Level Red.</a:t>
            </a:r>
          </a:p>
          <a:p>
            <a:r>
              <a:rPr lang="en-US" sz="1800" dirty="0">
                <a:solidFill>
                  <a:schemeClr val="tx1">
                    <a:lumMod val="85000"/>
                    <a:lumOff val="15000"/>
                  </a:schemeClr>
                </a:solidFill>
              </a:rPr>
              <a:t>For more information, visit </a:t>
            </a:r>
            <a:r>
              <a:rPr lang="en-US" sz="1800" b="1" dirty="0">
                <a:solidFill>
                  <a:schemeClr val="tx1">
                    <a:lumMod val="85000"/>
                    <a:lumOff val="15000"/>
                  </a:schemeClr>
                </a:solidFill>
              </a:rPr>
              <a:t>AirNorthTexas.org</a:t>
            </a:r>
          </a:p>
        </p:txBody>
      </p:sp>
      <p:pic>
        <p:nvPicPr>
          <p:cNvPr id="24" name="Picture 23">
            <a:extLst>
              <a:ext uri="{FF2B5EF4-FFF2-40B4-BE49-F238E27FC236}">
                <a16:creationId xmlns:a16="http://schemas.microsoft.com/office/drawing/2014/main" id="{25FB39B5-E732-2277-3E17-9E479F641409}"/>
              </a:ext>
            </a:extLst>
          </p:cNvPr>
          <p:cNvPicPr>
            <a:picLocks noChangeAspect="1"/>
          </p:cNvPicPr>
          <p:nvPr/>
        </p:nvPicPr>
        <p:blipFill>
          <a:blip r:embed="rId3"/>
          <a:stretch>
            <a:fillRect/>
          </a:stretch>
        </p:blipFill>
        <p:spPr>
          <a:xfrm>
            <a:off x="8548797" y="872564"/>
            <a:ext cx="2698085" cy="2441767"/>
          </a:xfrm>
          <a:prstGeom prst="rect">
            <a:avLst/>
          </a:prstGeom>
        </p:spPr>
      </p:pic>
      <p:pic>
        <p:nvPicPr>
          <p:cNvPr id="27" name="Picture 26">
            <a:extLst>
              <a:ext uri="{FF2B5EF4-FFF2-40B4-BE49-F238E27FC236}">
                <a16:creationId xmlns:a16="http://schemas.microsoft.com/office/drawing/2014/main" id="{8A047EDF-0914-9E00-56B1-B97188F6A7D5}"/>
              </a:ext>
            </a:extLst>
          </p:cNvPr>
          <p:cNvPicPr>
            <a:picLocks noChangeAspect="1"/>
          </p:cNvPicPr>
          <p:nvPr/>
        </p:nvPicPr>
        <p:blipFill>
          <a:blip r:embed="rId4"/>
          <a:stretch>
            <a:fillRect/>
          </a:stretch>
        </p:blipFill>
        <p:spPr>
          <a:xfrm>
            <a:off x="8613875" y="3502811"/>
            <a:ext cx="2567929" cy="2452373"/>
          </a:xfrm>
          <a:prstGeom prst="rect">
            <a:avLst/>
          </a:prstGeom>
        </p:spPr>
      </p:pic>
    </p:spTree>
    <p:extLst>
      <p:ext uri="{BB962C8B-B14F-4D97-AF65-F5344CB8AC3E}">
        <p14:creationId xmlns:p14="http://schemas.microsoft.com/office/powerpoint/2010/main" val="3718180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1FF4-C6B9-82B1-1F2A-A67E7EEAA1A1}"/>
              </a:ext>
            </a:extLst>
          </p:cNvPr>
          <p:cNvSpPr>
            <a:spLocks noGrp="1"/>
          </p:cNvSpPr>
          <p:nvPr>
            <p:ph type="title"/>
          </p:nvPr>
        </p:nvSpPr>
        <p:spPr/>
        <p:txBody>
          <a:bodyPr>
            <a:normAutofit/>
          </a:bodyPr>
          <a:lstStyle/>
          <a:p>
            <a:r>
              <a:rPr lang="en-US" b="1" dirty="0">
                <a:latin typeface="+mn-lt"/>
              </a:rPr>
              <a:t>Introduction</a:t>
            </a:r>
          </a:p>
        </p:txBody>
      </p:sp>
      <p:sp>
        <p:nvSpPr>
          <p:cNvPr id="3" name="Content Placeholder 2">
            <a:extLst>
              <a:ext uri="{FF2B5EF4-FFF2-40B4-BE49-F238E27FC236}">
                <a16:creationId xmlns:a16="http://schemas.microsoft.com/office/drawing/2014/main" id="{B41F89E5-CFD1-993F-206B-7F35E63E07D1}"/>
              </a:ext>
            </a:extLst>
          </p:cNvPr>
          <p:cNvSpPr>
            <a:spLocks noGrp="1"/>
          </p:cNvSpPr>
          <p:nvPr>
            <p:ph idx="1"/>
          </p:nvPr>
        </p:nvSpPr>
        <p:spPr/>
        <p:txBody>
          <a:bodyPr>
            <a:normAutofit lnSpcReduction="10000"/>
          </a:bodyPr>
          <a:lstStyle/>
          <a:p>
            <a:r>
              <a:rPr lang="en-US" dirty="0"/>
              <a:t>This house was built by owner Bill Byrom between 2020-2023. I bought the 30 year old house on this corner in 1994 and lived in it until I decided to replace it with a new custom energy efficient house without foundation, plumbing, and electrical wiring problems.</a:t>
            </a:r>
          </a:p>
          <a:p>
            <a:r>
              <a:rPr lang="en-US" dirty="0"/>
              <a:t>I moved into the new house in April, 2023. The solar power system was activated in September, 2023. The landscaping is currently being reworked and the drip irrigation pump is being replaced. So although rainwater was supplying irrigation water for many months, at this time city water is temporarily being used.</a:t>
            </a:r>
          </a:p>
          <a:p>
            <a:r>
              <a:rPr lang="en-US" dirty="0"/>
              <a:t>This is a Zero Energy Building (ZEB). Energy cost in the two years was zero (over $330 credit balance and no monthly energy bill).</a:t>
            </a:r>
          </a:p>
        </p:txBody>
      </p:sp>
    </p:spTree>
    <p:extLst>
      <p:ext uri="{BB962C8B-B14F-4D97-AF65-F5344CB8AC3E}">
        <p14:creationId xmlns:p14="http://schemas.microsoft.com/office/powerpoint/2010/main" val="2412226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2EA77-168D-24D1-20A4-71DB9909D606}"/>
              </a:ext>
            </a:extLst>
          </p:cNvPr>
          <p:cNvSpPr>
            <a:spLocks noGrp="1"/>
          </p:cNvSpPr>
          <p:nvPr>
            <p:ph type="title"/>
          </p:nvPr>
        </p:nvSpPr>
        <p:spPr/>
        <p:txBody>
          <a:bodyPr/>
          <a:lstStyle/>
          <a:p>
            <a:r>
              <a:rPr lang="en-US" b="1" dirty="0">
                <a:latin typeface="+mn-lt"/>
              </a:rPr>
              <a:t>Features of this house</a:t>
            </a:r>
          </a:p>
        </p:txBody>
      </p:sp>
      <p:sp>
        <p:nvSpPr>
          <p:cNvPr id="3" name="Content Placeholder 2">
            <a:extLst>
              <a:ext uri="{FF2B5EF4-FFF2-40B4-BE49-F238E27FC236}">
                <a16:creationId xmlns:a16="http://schemas.microsoft.com/office/drawing/2014/main" id="{A2F35D80-3744-40C3-160D-35FCF836AC00}"/>
              </a:ext>
            </a:extLst>
          </p:cNvPr>
          <p:cNvSpPr>
            <a:spLocks noGrp="1"/>
          </p:cNvSpPr>
          <p:nvPr>
            <p:ph idx="1"/>
          </p:nvPr>
        </p:nvSpPr>
        <p:spPr/>
        <p:txBody>
          <a:bodyPr>
            <a:normAutofit/>
          </a:bodyPr>
          <a:lstStyle/>
          <a:p>
            <a:r>
              <a:rPr lang="en-US" dirty="0"/>
              <a:t>All-electric zero energy building (ZEB)</a:t>
            </a:r>
          </a:p>
          <a:p>
            <a:r>
              <a:rPr lang="en-US" dirty="0"/>
              <a:t>Solar power system</a:t>
            </a:r>
          </a:p>
          <a:p>
            <a:pPr lvl="1"/>
            <a:r>
              <a:rPr lang="en-US" dirty="0"/>
              <a:t>14.4 kW DC: 36 X 400 W solar panels (</a:t>
            </a:r>
            <a:r>
              <a:rPr lang="en-US" dirty="0" err="1"/>
              <a:t>Q.Peak</a:t>
            </a:r>
            <a:r>
              <a:rPr lang="en-US" dirty="0"/>
              <a:t> DUO BLK ML-G10)</a:t>
            </a:r>
          </a:p>
          <a:p>
            <a:pPr lvl="1"/>
            <a:r>
              <a:rPr lang="en-US" dirty="0" err="1"/>
              <a:t>Tigo</a:t>
            </a:r>
            <a:r>
              <a:rPr lang="en-US" dirty="0"/>
              <a:t> TS4-A-O optimizers for each solar panel (provides quick disconnect)</a:t>
            </a:r>
          </a:p>
          <a:p>
            <a:pPr lvl="1"/>
            <a:r>
              <a:rPr lang="en-US" dirty="0"/>
              <a:t>Sol-Ark 15K system inverter (this is the heart of the solar power system)</a:t>
            </a:r>
          </a:p>
          <a:p>
            <a:pPr lvl="1"/>
            <a:r>
              <a:rPr lang="en-US" dirty="0"/>
              <a:t>Fortress Power Vault Max 18.5 kWh LiFePO4 ESS storage battery</a:t>
            </a:r>
          </a:p>
          <a:p>
            <a:r>
              <a:rPr lang="en-US" dirty="0" err="1"/>
              <a:t>Wallbox</a:t>
            </a:r>
            <a:r>
              <a:rPr lang="en-US" dirty="0"/>
              <a:t> Pulsar Plus Level 2 EV charger (</a:t>
            </a:r>
            <a:r>
              <a:rPr lang="en-US" dirty="0" err="1"/>
              <a:t>mfg</a:t>
            </a:r>
            <a:r>
              <a:rPr lang="en-US" dirty="0"/>
              <a:t> in Arlington, TX)</a:t>
            </a:r>
          </a:p>
          <a:p>
            <a:pPr lvl="1"/>
            <a:r>
              <a:rPr lang="en-US" dirty="0"/>
              <a:t>Installed to support 40 A (9.6 kW) maximum charge rate at 240 VAC</a:t>
            </a:r>
          </a:p>
          <a:p>
            <a:r>
              <a:rPr lang="en-US" dirty="0"/>
              <a:t>Ground Source Heat Pump HVAC and hot water system: 6x250 ft deep</a:t>
            </a:r>
          </a:p>
          <a:p>
            <a:pPr lvl="1"/>
            <a:endParaRPr lang="en-US" dirty="0"/>
          </a:p>
        </p:txBody>
      </p:sp>
    </p:spTree>
    <p:extLst>
      <p:ext uri="{BB962C8B-B14F-4D97-AF65-F5344CB8AC3E}">
        <p14:creationId xmlns:p14="http://schemas.microsoft.com/office/powerpoint/2010/main" val="3097517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D58F2-8980-305B-6A71-E51850E72DD4}"/>
              </a:ext>
            </a:extLst>
          </p:cNvPr>
          <p:cNvSpPr>
            <a:spLocks noGrp="1"/>
          </p:cNvSpPr>
          <p:nvPr>
            <p:ph type="title"/>
          </p:nvPr>
        </p:nvSpPr>
        <p:spPr/>
        <p:txBody>
          <a:bodyPr/>
          <a:lstStyle/>
          <a:p>
            <a:r>
              <a:rPr lang="en-US" b="1" dirty="0">
                <a:latin typeface="+mn-lt"/>
              </a:rPr>
              <a:t>Additional features</a:t>
            </a:r>
          </a:p>
        </p:txBody>
      </p:sp>
      <p:sp>
        <p:nvSpPr>
          <p:cNvPr id="3" name="Content Placeholder 2">
            <a:extLst>
              <a:ext uri="{FF2B5EF4-FFF2-40B4-BE49-F238E27FC236}">
                <a16:creationId xmlns:a16="http://schemas.microsoft.com/office/drawing/2014/main" id="{CA338FEF-740F-9D77-65A2-CB1BAFD23FFD}"/>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Raised seam metal roof (rainfall runoff feeds drip irrigation system)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Insulated energy saving motorized window shades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Large elevator and circular staircase for second level access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App-controlled smart house features</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LED room lighting, vent fans, and </a:t>
            </a: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room fans</a:t>
            </a:r>
          </a:p>
          <a:p>
            <a:pPr lvl="1">
              <a:spcBef>
                <a:spcPts val="1000"/>
              </a:spcBef>
              <a:defRPr/>
            </a:pPr>
            <a:r>
              <a:rPr kumimoji="0" lang="en-US" b="0" i="0" u="none" strike="noStrike" kern="1200" cap="none" spc="0" normalizeH="0" baseline="0" noProof="0">
                <a:ln>
                  <a:noFill/>
                </a:ln>
                <a:solidFill>
                  <a:prstClr val="black"/>
                </a:solidFill>
                <a:effectLst/>
                <a:uLnTx/>
                <a:uFillTx/>
                <a:latin typeface="Calibri" panose="020F0502020204030204"/>
                <a:ea typeface="+mn-ea"/>
                <a:cs typeface="+mn-cs"/>
              </a:rPr>
              <a:t>Motorized </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exterior door locks</a:t>
            </a:r>
          </a:p>
          <a:p>
            <a:pPr lvl="1">
              <a:spcBef>
                <a:spcPts val="1000"/>
              </a:spcBef>
              <a:defRPr/>
            </a:pPr>
            <a:r>
              <a:rPr lang="en-US" dirty="0">
                <a:solidFill>
                  <a:prstClr val="black"/>
                </a:solidFill>
                <a:latin typeface="Calibri" panose="020F0502020204030204"/>
              </a:rPr>
              <a:t>HVAC system control and monitoring</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Exterior garage overhead door control with cameras</a:t>
            </a:r>
          </a:p>
          <a:p>
            <a:pPr lvl="1">
              <a:spcBef>
                <a:spcPts val="1000"/>
              </a:spcBef>
              <a:defRPr/>
            </a:pPr>
            <a:r>
              <a:rPr lang="en-US" b="1" i="1" dirty="0">
                <a:solidFill>
                  <a:prstClr val="black"/>
                </a:solidFill>
                <a:latin typeface="Calibri" panose="020F0502020204030204"/>
              </a:rPr>
              <a:t>My Sol-Ark </a:t>
            </a:r>
            <a:r>
              <a:rPr lang="en-US" dirty="0">
                <a:solidFill>
                  <a:prstClr val="black"/>
                </a:solidFill>
                <a:latin typeface="Calibri" panose="020F0502020204030204"/>
              </a:rPr>
              <a:t>remote control and monitoring of solar power system</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109549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D234-B5B4-6CE3-DDBB-68EEC4BC5792}"/>
              </a:ext>
            </a:extLst>
          </p:cNvPr>
          <p:cNvSpPr>
            <a:spLocks noGrp="1"/>
          </p:cNvSpPr>
          <p:nvPr>
            <p:ph type="title"/>
          </p:nvPr>
        </p:nvSpPr>
        <p:spPr/>
        <p:txBody>
          <a:bodyPr/>
          <a:lstStyle/>
          <a:p>
            <a:r>
              <a:rPr lang="en-US" b="1" dirty="0">
                <a:latin typeface="+mn-lt"/>
              </a:rPr>
              <a:t>Zero Energy Building (ZEB) Definition</a:t>
            </a:r>
          </a:p>
        </p:txBody>
      </p:sp>
      <p:sp>
        <p:nvSpPr>
          <p:cNvPr id="3" name="Content Placeholder 2">
            <a:extLst>
              <a:ext uri="{FF2B5EF4-FFF2-40B4-BE49-F238E27FC236}">
                <a16:creationId xmlns:a16="http://schemas.microsoft.com/office/drawing/2014/main" id="{A3008F36-03DF-BB23-9D5E-A26E39FB4D61}"/>
              </a:ext>
            </a:extLst>
          </p:cNvPr>
          <p:cNvSpPr>
            <a:spLocks noGrp="1"/>
          </p:cNvSpPr>
          <p:nvPr>
            <p:ph idx="1"/>
          </p:nvPr>
        </p:nvSpPr>
        <p:spPr/>
        <p:txBody>
          <a:bodyPr/>
          <a:lstStyle/>
          <a:p>
            <a:r>
              <a:rPr lang="en-US" sz="1800" b="0" i="0" u="none" strike="noStrike" baseline="0" dirty="0">
                <a:solidFill>
                  <a:srgbClr val="211D1E"/>
                </a:solidFill>
                <a:latin typeface="Times New Roman" panose="02020603050405020304" pitchFamily="18" charset="0"/>
              </a:rPr>
              <a:t>A zero energy building (ZEB) produces enough renewable energy to meet its own annual energy consumption requirements, thereby reducing the use of non-renewable energy in the building sector. </a:t>
            </a:r>
          </a:p>
          <a:p>
            <a:r>
              <a:rPr lang="en-US" sz="1800" b="0" i="0" u="none" strike="noStrike" baseline="0" dirty="0">
                <a:solidFill>
                  <a:srgbClr val="211D1E"/>
                </a:solidFill>
                <a:latin typeface="Times New Roman" panose="02020603050405020304" pitchFamily="18" charset="0"/>
              </a:rPr>
              <a:t>ZEBs use all cost-effective measures to reduce energy usage through energy efficiency and include renewable energy systems that produce enough energy to meet remaining energy needs. </a:t>
            </a:r>
            <a:endParaRPr lang="en-US" sz="1800" dirty="0">
              <a:solidFill>
                <a:srgbClr val="211D1E"/>
              </a:solidFill>
              <a:latin typeface="Times New Roman" panose="02020603050405020304" pitchFamily="18" charset="0"/>
            </a:endParaRPr>
          </a:p>
          <a:p>
            <a:r>
              <a:rPr lang="en-US" sz="1800" b="0" i="0" u="none" strike="noStrike" baseline="0" dirty="0">
                <a:solidFill>
                  <a:srgbClr val="211D1E"/>
                </a:solidFill>
                <a:latin typeface="Times New Roman" panose="02020603050405020304" pitchFamily="18" charset="0"/>
              </a:rPr>
              <a:t>There are a number of long-term advantages of moving toward ZEBs, including lower environmental impacts, lower operating and maintenance costs, better resiliency to power outages and natural disasters, and improved energy security. </a:t>
            </a:r>
          </a:p>
          <a:p>
            <a:r>
              <a:rPr lang="en-US" sz="1800" b="0" i="0" u="none" strike="noStrike" baseline="0" dirty="0">
                <a:solidFill>
                  <a:srgbClr val="211D1E"/>
                </a:solidFill>
                <a:latin typeface="Times New Roman" panose="02020603050405020304" pitchFamily="18" charset="0"/>
              </a:rPr>
              <a:t>Reducing building energy consumption in new building construction or renovation can be accomplished through various means, including integrated design, energy efficiency retrofits, reduced plug loads and energy conservation programs. Reduced energy consumption makes it simpler and less expensive to meet the building’s energy needs with renewable sources of energy. </a:t>
            </a:r>
          </a:p>
          <a:p>
            <a:pPr marL="0" indent="0">
              <a:buNone/>
            </a:pPr>
            <a:endParaRPr lang="en-US" sz="1800" dirty="0">
              <a:solidFill>
                <a:srgbClr val="211D1E"/>
              </a:solidFill>
              <a:latin typeface="Times New Roman" panose="02020603050405020304" pitchFamily="18" charset="0"/>
            </a:endParaRPr>
          </a:p>
          <a:p>
            <a:pPr marL="0" indent="0">
              <a:buNone/>
            </a:pPr>
            <a:r>
              <a:rPr lang="en-US" sz="1800" dirty="0">
                <a:solidFill>
                  <a:srgbClr val="211D1E"/>
                </a:solidFill>
                <a:latin typeface="Times New Roman" panose="02020603050405020304" pitchFamily="18" charset="0"/>
              </a:rPr>
              <a:t>Source: “A Common Definition for Zero Energy Buildings” prepared for the US Department of Energy by the National Institute of Building Sciences</a:t>
            </a:r>
            <a:endParaRPr lang="en-US" dirty="0"/>
          </a:p>
        </p:txBody>
      </p:sp>
    </p:spTree>
    <p:extLst>
      <p:ext uri="{BB962C8B-B14F-4D97-AF65-F5344CB8AC3E}">
        <p14:creationId xmlns:p14="http://schemas.microsoft.com/office/powerpoint/2010/main" val="1280074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F1C-9699-AEFD-115E-ED78F7FEBA68}"/>
              </a:ext>
            </a:extLst>
          </p:cNvPr>
          <p:cNvSpPr>
            <a:spLocks noGrp="1"/>
          </p:cNvSpPr>
          <p:nvPr>
            <p:ph type="title"/>
          </p:nvPr>
        </p:nvSpPr>
        <p:spPr/>
        <p:txBody>
          <a:bodyPr/>
          <a:lstStyle/>
          <a:p>
            <a:r>
              <a:rPr lang="en-US" b="1" dirty="0">
                <a:latin typeface="+mn-lt"/>
              </a:rPr>
              <a:t>First Year Solar System Results</a:t>
            </a:r>
          </a:p>
        </p:txBody>
      </p:sp>
      <p:sp>
        <p:nvSpPr>
          <p:cNvPr id="3" name="Content Placeholder 2">
            <a:extLst>
              <a:ext uri="{FF2B5EF4-FFF2-40B4-BE49-F238E27FC236}">
                <a16:creationId xmlns:a16="http://schemas.microsoft.com/office/drawing/2014/main" id="{47E270A8-38C2-867F-3A70-6BA81C1D405B}"/>
              </a:ext>
            </a:extLst>
          </p:cNvPr>
          <p:cNvSpPr>
            <a:spLocks noGrp="1"/>
          </p:cNvSpPr>
          <p:nvPr>
            <p:ph idx="1"/>
          </p:nvPr>
        </p:nvSpPr>
        <p:spPr>
          <a:xfrm>
            <a:off x="838200" y="1583703"/>
            <a:ext cx="10515600" cy="4593260"/>
          </a:xfrm>
        </p:spPr>
        <p:txBody>
          <a:bodyPr>
            <a:normAutofit fontScale="85000" lnSpcReduction="20000"/>
          </a:bodyPr>
          <a:lstStyle/>
          <a:p>
            <a:r>
              <a:rPr lang="en-US" dirty="0"/>
              <a:t>Conditioned area: 3,143 sq ft all-electric building with natural gas consumption of 0 </a:t>
            </a:r>
            <a:r>
              <a:rPr lang="en-US" dirty="0" err="1"/>
              <a:t>therms</a:t>
            </a:r>
            <a:r>
              <a:rPr lang="en-US" dirty="0"/>
              <a:t> (no gas or propane service to house)</a:t>
            </a:r>
          </a:p>
          <a:p>
            <a:r>
              <a:rPr lang="en-US" dirty="0"/>
              <a:t>First year house + EV charging electrical load: 10,102 kWh</a:t>
            </a:r>
          </a:p>
          <a:p>
            <a:r>
              <a:rPr lang="en-US" dirty="0"/>
              <a:t>First year solar power system PV production (AC): 21,612 kWh</a:t>
            </a:r>
          </a:p>
          <a:p>
            <a:r>
              <a:rPr lang="en-US" dirty="0"/>
              <a:t>First year grid electrical power import (purchase from grid): 2,221 kWh</a:t>
            </a:r>
          </a:p>
          <a:p>
            <a:r>
              <a:rPr lang="en-US" dirty="0"/>
              <a:t>First year grid electrical power export (sell to grid): 12,186 kWh</a:t>
            </a:r>
          </a:p>
          <a:p>
            <a:r>
              <a:rPr lang="en-US" dirty="0"/>
              <a:t>First year net export sales to grid (export - import) </a:t>
            </a:r>
            <a:r>
              <a:rPr lang="en-US" b="1" dirty="0"/>
              <a:t>surplus</a:t>
            </a:r>
            <a:r>
              <a:rPr lang="en-US" dirty="0"/>
              <a:t>: 9,965 kWh</a:t>
            </a:r>
          </a:p>
          <a:p>
            <a:r>
              <a:rPr lang="en-US" dirty="0"/>
              <a:t>First year grid discharge from ESS storage battery (load shifting): 3,614 kWh</a:t>
            </a:r>
          </a:p>
          <a:p>
            <a:r>
              <a:rPr lang="en-US" dirty="0"/>
              <a:t>First year total house energy load: 34.5 MMBtu (used by my house and EV)</a:t>
            </a:r>
          </a:p>
          <a:p>
            <a:r>
              <a:rPr lang="en-US" dirty="0"/>
              <a:t>First year total grid energy </a:t>
            </a:r>
            <a:r>
              <a:rPr lang="en-US" b="1" dirty="0"/>
              <a:t>surplus</a:t>
            </a:r>
            <a:r>
              <a:rPr lang="en-US" dirty="0"/>
              <a:t>: 34 MMBtu (sold to grid)</a:t>
            </a:r>
          </a:p>
          <a:p>
            <a:r>
              <a:rPr lang="en-US" b="1" dirty="0">
                <a:highlight>
                  <a:srgbClr val="FFFF00"/>
                </a:highlight>
              </a:rPr>
              <a:t>Total energy cost in the first year of operation: Zero </a:t>
            </a:r>
            <a:r>
              <a:rPr lang="en-US" dirty="0"/>
              <a:t>(no monthly bill was due and over $170 accumulated credit for the year).</a:t>
            </a:r>
            <a:br>
              <a:rPr lang="en-US" dirty="0"/>
            </a:br>
            <a:endParaRPr lang="en-US" dirty="0"/>
          </a:p>
          <a:p>
            <a:endParaRPr lang="en-US" dirty="0"/>
          </a:p>
        </p:txBody>
      </p:sp>
    </p:spTree>
    <p:extLst>
      <p:ext uri="{BB962C8B-B14F-4D97-AF65-F5344CB8AC3E}">
        <p14:creationId xmlns:p14="http://schemas.microsoft.com/office/powerpoint/2010/main" val="1015987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21D68-EEB8-A8DD-8207-3D85E15F6171}"/>
              </a:ext>
            </a:extLst>
          </p:cNvPr>
          <p:cNvSpPr>
            <a:spLocks noGrp="1"/>
          </p:cNvSpPr>
          <p:nvPr>
            <p:ph type="title"/>
          </p:nvPr>
        </p:nvSpPr>
        <p:spPr>
          <a:xfrm>
            <a:off x="838200" y="365125"/>
            <a:ext cx="10515600" cy="1056067"/>
          </a:xfrm>
        </p:spPr>
        <p:txBody>
          <a:bodyPr/>
          <a:lstStyle/>
          <a:p>
            <a:r>
              <a:rPr lang="en-US" b="1" dirty="0"/>
              <a:t>Solar Power System</a:t>
            </a:r>
          </a:p>
        </p:txBody>
      </p:sp>
      <p:pic>
        <p:nvPicPr>
          <p:cNvPr id="5" name="Content Placeholder 4">
            <a:extLst>
              <a:ext uri="{FF2B5EF4-FFF2-40B4-BE49-F238E27FC236}">
                <a16:creationId xmlns:a16="http://schemas.microsoft.com/office/drawing/2014/main" id="{3C17F97F-EA91-1601-E4F9-14F4373A5A1B}"/>
              </a:ext>
            </a:extLst>
          </p:cNvPr>
          <p:cNvPicPr>
            <a:picLocks noGrp="1" noChangeAspect="1"/>
          </p:cNvPicPr>
          <p:nvPr>
            <p:ph idx="1"/>
          </p:nvPr>
        </p:nvPicPr>
        <p:blipFill>
          <a:blip r:embed="rId2"/>
          <a:stretch>
            <a:fillRect/>
          </a:stretch>
        </p:blipFill>
        <p:spPr>
          <a:xfrm>
            <a:off x="838200" y="1421192"/>
            <a:ext cx="10515600" cy="4991441"/>
          </a:xfrm>
        </p:spPr>
      </p:pic>
    </p:spTree>
    <p:extLst>
      <p:ext uri="{BB962C8B-B14F-4D97-AF65-F5344CB8AC3E}">
        <p14:creationId xmlns:p14="http://schemas.microsoft.com/office/powerpoint/2010/main" val="98123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F7F6-241C-387B-6A2A-AC2D84E6E2D3}"/>
              </a:ext>
            </a:extLst>
          </p:cNvPr>
          <p:cNvSpPr>
            <a:spLocks noGrp="1"/>
          </p:cNvSpPr>
          <p:nvPr>
            <p:ph type="title"/>
          </p:nvPr>
        </p:nvSpPr>
        <p:spPr>
          <a:xfrm>
            <a:off x="838200" y="365125"/>
            <a:ext cx="10125173" cy="803799"/>
          </a:xfrm>
        </p:spPr>
        <p:txBody>
          <a:bodyPr/>
          <a:lstStyle/>
          <a:p>
            <a:r>
              <a:rPr lang="en-US" b="1" dirty="0">
                <a:latin typeface="+mn-lt"/>
              </a:rPr>
              <a:t>Sun Angle Effect on Solar Power System</a:t>
            </a:r>
          </a:p>
        </p:txBody>
      </p:sp>
      <p:sp>
        <p:nvSpPr>
          <p:cNvPr id="3" name="Content Placeholder 2">
            <a:extLst>
              <a:ext uri="{FF2B5EF4-FFF2-40B4-BE49-F238E27FC236}">
                <a16:creationId xmlns:a16="http://schemas.microsoft.com/office/drawing/2014/main" id="{4D3EF79E-D26A-34AB-2F76-6484FAEF0C34}"/>
              </a:ext>
            </a:extLst>
          </p:cNvPr>
          <p:cNvSpPr>
            <a:spLocks noGrp="1"/>
          </p:cNvSpPr>
          <p:nvPr>
            <p:ph idx="1"/>
          </p:nvPr>
        </p:nvSpPr>
        <p:spPr>
          <a:xfrm>
            <a:off x="754144" y="1253765"/>
            <a:ext cx="10755984" cy="5165889"/>
          </a:xfrm>
        </p:spPr>
        <p:txBody>
          <a:bodyPr>
            <a:normAutofit fontScale="92500" lnSpcReduction="10000"/>
          </a:bodyPr>
          <a:lstStyle/>
          <a:p>
            <a:r>
              <a:rPr lang="en-US" dirty="0"/>
              <a:t>The Earth’s axis is tilted at about 23.5 degrees to our solar orbit, producing differing maximum sun angles to the horizon through the year at our latitude of 32.8 degrees north:</a:t>
            </a:r>
          </a:p>
          <a:p>
            <a:pPr lvl="1"/>
            <a:r>
              <a:rPr lang="en-US" dirty="0"/>
              <a:t>57.2 degrees sun height at vernal (March 20) and autumnal (Sept 22) equinox </a:t>
            </a:r>
          </a:p>
          <a:p>
            <a:pPr lvl="1"/>
            <a:r>
              <a:rPr lang="en-US" dirty="0"/>
              <a:t>33.8 degrees sun height at winter (Dec 21) solstice</a:t>
            </a:r>
          </a:p>
          <a:p>
            <a:pPr lvl="1"/>
            <a:r>
              <a:rPr lang="en-US" dirty="0"/>
              <a:t>80.6 degrees sun height at summer (June 20) solstice</a:t>
            </a:r>
          </a:p>
          <a:p>
            <a:r>
              <a:rPr lang="en-US" dirty="0"/>
              <a:t>My south-facing roof (containing solar panels) is angled at 30 degrees, producing maximum output at a sun height of (90-30)=60 degrees. This is close to optimum for our latitude. The roof faces directly south and the power output follows a modified cosine curve each day.</a:t>
            </a:r>
          </a:p>
          <a:p>
            <a:r>
              <a:rPr lang="en-US" dirty="0"/>
              <a:t>The maximum power from the solar panels should be near the equinoxes, when the peak sunlight is directly orthogonal to the panels. Energy production during the summer is increased due to the long days, but the panel output is reduced by 0.34% per degree C. The output in the winter is reduced due to shorter days. Thick clouds reduce the output significantly.</a:t>
            </a:r>
          </a:p>
          <a:p>
            <a:pPr lvl="1"/>
            <a:endParaRPr lang="en-US" dirty="0"/>
          </a:p>
        </p:txBody>
      </p:sp>
    </p:spTree>
    <p:extLst>
      <p:ext uri="{BB962C8B-B14F-4D97-AF65-F5344CB8AC3E}">
        <p14:creationId xmlns:p14="http://schemas.microsoft.com/office/powerpoint/2010/main" val="3164707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80C60-11E3-FB4D-9756-A391100571CA}"/>
              </a:ext>
            </a:extLst>
          </p:cNvPr>
          <p:cNvSpPr>
            <a:spLocks noGrp="1"/>
          </p:cNvSpPr>
          <p:nvPr>
            <p:ph type="title"/>
          </p:nvPr>
        </p:nvSpPr>
        <p:spPr/>
        <p:txBody>
          <a:bodyPr/>
          <a:lstStyle/>
          <a:p>
            <a:r>
              <a:rPr lang="en-US" b="1" dirty="0">
                <a:latin typeface="+mn-lt"/>
              </a:rPr>
              <a:t>Operation of the Solar Power System</a:t>
            </a:r>
            <a:endParaRPr lang="en-US" dirty="0"/>
          </a:p>
        </p:txBody>
      </p:sp>
      <p:sp>
        <p:nvSpPr>
          <p:cNvPr id="3" name="Content Placeholder 2">
            <a:extLst>
              <a:ext uri="{FF2B5EF4-FFF2-40B4-BE49-F238E27FC236}">
                <a16:creationId xmlns:a16="http://schemas.microsoft.com/office/drawing/2014/main" id="{108D177C-94D8-9FCC-F1D4-EA65D3C8FCE1}"/>
              </a:ext>
            </a:extLst>
          </p:cNvPr>
          <p:cNvSpPr>
            <a:spLocks noGrp="1"/>
          </p:cNvSpPr>
          <p:nvPr>
            <p:ph idx="1"/>
          </p:nvPr>
        </p:nvSpPr>
        <p:spPr/>
        <p:txBody>
          <a:bodyPr/>
          <a:lstStyle/>
          <a:p>
            <a:r>
              <a:rPr lang="en-US" dirty="0"/>
              <a:t>PV (photovoltaic) power from the 36 solar panels can be used to advantage in several ways:</a:t>
            </a:r>
          </a:p>
          <a:p>
            <a:pPr lvl="1"/>
            <a:r>
              <a:rPr lang="en-US" dirty="0"/>
              <a:t>If the house load (including EV charging) is higher than the PV output, the solar power reduces the import (purchase) of grid energy. Small systems with only a few solar panels can significantly reduce their energy expense. This is true even if the system is not set up to sell energy to the grid.</a:t>
            </a:r>
          </a:p>
          <a:p>
            <a:pPr lvl="1"/>
            <a:r>
              <a:rPr lang="en-US" dirty="0"/>
              <a:t>If the PV output exceeds the house load and the system is set up for bidirectional metering, the system can sell power to the grid. Unfortunately, current REP plans typically pay much less for grid export than for import.</a:t>
            </a:r>
          </a:p>
          <a:p>
            <a:pPr lvl="1"/>
            <a:r>
              <a:rPr lang="en-US" dirty="0"/>
              <a:t>If the system has a large ESS (Energy Storage System) battery, the house may be able to operate all (or most) of the night using the battery, then recharge the following day. This is called </a:t>
            </a:r>
            <a:r>
              <a:rPr lang="en-US" b="1" dirty="0"/>
              <a:t>load shifting </a:t>
            </a:r>
            <a:r>
              <a:rPr lang="en-US" dirty="0"/>
              <a:t>and can reduce your bill.</a:t>
            </a:r>
          </a:p>
        </p:txBody>
      </p:sp>
    </p:spTree>
    <p:extLst>
      <p:ext uri="{BB962C8B-B14F-4D97-AF65-F5344CB8AC3E}">
        <p14:creationId xmlns:p14="http://schemas.microsoft.com/office/powerpoint/2010/main" val="4126264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AB794-8C0C-7A82-45E9-166DF5D908C7}"/>
              </a:ext>
            </a:extLst>
          </p:cNvPr>
          <p:cNvSpPr>
            <a:spLocks noGrp="1"/>
          </p:cNvSpPr>
          <p:nvPr>
            <p:ph type="title"/>
          </p:nvPr>
        </p:nvSpPr>
        <p:spPr/>
        <p:txBody>
          <a:bodyPr/>
          <a:lstStyle/>
          <a:p>
            <a:r>
              <a:rPr lang="en-US" b="1" dirty="0">
                <a:latin typeface="+mn-lt"/>
              </a:rPr>
              <a:t>Effect of Solar Power System on Electric Bill</a:t>
            </a:r>
          </a:p>
        </p:txBody>
      </p:sp>
      <p:sp>
        <p:nvSpPr>
          <p:cNvPr id="3" name="Content Placeholder 2">
            <a:extLst>
              <a:ext uri="{FF2B5EF4-FFF2-40B4-BE49-F238E27FC236}">
                <a16:creationId xmlns:a16="http://schemas.microsoft.com/office/drawing/2014/main" id="{6AF1725D-502B-15D1-45B3-0EDDD33CD652}"/>
              </a:ext>
            </a:extLst>
          </p:cNvPr>
          <p:cNvSpPr>
            <a:spLocks noGrp="1"/>
          </p:cNvSpPr>
          <p:nvPr>
            <p:ph idx="1"/>
          </p:nvPr>
        </p:nvSpPr>
        <p:spPr>
          <a:xfrm>
            <a:off x="838200" y="1432875"/>
            <a:ext cx="10515600" cy="4666268"/>
          </a:xfrm>
        </p:spPr>
        <p:txBody>
          <a:bodyPr>
            <a:normAutofit fontScale="62500" lnSpcReduction="20000"/>
          </a:bodyPr>
          <a:lstStyle/>
          <a:p>
            <a:pPr marL="0" indent="0">
              <a:buNone/>
            </a:pPr>
            <a:r>
              <a:rPr lang="en-US" dirty="0"/>
              <a:t>My REP (Retail Electric Provider) is Green Mountain Energy (GME). I have a solar buy-back plan. Here are details of my particular multi-year plan:</a:t>
            </a:r>
          </a:p>
          <a:p>
            <a:r>
              <a:rPr lang="en-US" dirty="0"/>
              <a:t>Import from grid: $0.10307/kWh + ~$0.05/kWh Oncor delivery charge</a:t>
            </a:r>
          </a:p>
          <a:p>
            <a:r>
              <a:rPr lang="en-US" dirty="0"/>
              <a:t>Export to grid: -$0.05307/kWh per month</a:t>
            </a:r>
          </a:p>
          <a:p>
            <a:pPr marL="0" indent="0">
              <a:buNone/>
            </a:pPr>
            <a:r>
              <a:rPr lang="en-US" dirty="0"/>
              <a:t>Note that the Oncor delivery charge and taxes can significantly increase the cost of energy imported from the grid (purchased). The effective cost of importing energy is about 3X what I receive by exporting my solar energy to the grid through GME.</a:t>
            </a:r>
            <a:br>
              <a:rPr lang="en-US" dirty="0"/>
            </a:br>
            <a:endParaRPr lang="en-US" dirty="0"/>
          </a:p>
          <a:p>
            <a:pPr marL="0" indent="0">
              <a:buNone/>
            </a:pPr>
            <a:r>
              <a:rPr lang="en-US" dirty="0"/>
              <a:t>My total GME bill calculation estimate as of July, 2024, is:</a:t>
            </a:r>
          </a:p>
          <a:p>
            <a:pPr marL="0" indent="0">
              <a:buNone/>
            </a:pPr>
            <a:r>
              <a:rPr lang="en-US" dirty="0"/>
              <a:t>$14.61 + (Import)(0.15395 / kWh) - (Export)(0.054662) / kWh)</a:t>
            </a:r>
          </a:p>
          <a:p>
            <a:pPr marL="0" indent="0">
              <a:buNone/>
            </a:pPr>
            <a:r>
              <a:rPr lang="en-US" dirty="0"/>
              <a:t>You can see that if I reduced my import from the grid to zero, I would still owe $14.61 per month if I was not exporting to the grid. In real world conditions, I need to import a little each day to make it easy to run my system. So I need to export back sufficient energy to overcome what I’m buying and the fixed $14.61 expense. Because I’m not paid straight 1:1 as with full net metering but more like 1:3, I need a large system and ESS battery load shifting to get my bill to zero. I had one positive bill this past year (Jan 2024 for $6.38), but my accumulated credits left me with zero due.</a:t>
            </a:r>
          </a:p>
          <a:p>
            <a:pPr marL="0" indent="0">
              <a:buNone/>
            </a:pPr>
            <a:r>
              <a:rPr lang="en-US" dirty="0"/>
              <a:t>I purchased my EV on March 1, 2024. So I may have more positive monthly electric bills going forward, but I believe that I will have a sufficient credit balance to cover this. GME will not pay me back with cash.</a:t>
            </a:r>
          </a:p>
        </p:txBody>
      </p:sp>
    </p:spTree>
    <p:extLst>
      <p:ext uri="{BB962C8B-B14F-4D97-AF65-F5344CB8AC3E}">
        <p14:creationId xmlns:p14="http://schemas.microsoft.com/office/powerpoint/2010/main" val="2650726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CF91-1F72-4291-70B2-E03BA737F379}"/>
              </a:ext>
            </a:extLst>
          </p:cNvPr>
          <p:cNvSpPr>
            <a:spLocks noGrp="1"/>
          </p:cNvSpPr>
          <p:nvPr>
            <p:ph type="title"/>
          </p:nvPr>
        </p:nvSpPr>
        <p:spPr>
          <a:xfrm>
            <a:off x="838199" y="365125"/>
            <a:ext cx="10596513" cy="615263"/>
          </a:xfrm>
        </p:spPr>
        <p:txBody>
          <a:bodyPr>
            <a:noAutofit/>
          </a:bodyPr>
          <a:lstStyle/>
          <a:p>
            <a:r>
              <a:rPr lang="en-US" b="1" dirty="0">
                <a:latin typeface="+mn-lt"/>
              </a:rPr>
              <a:t>Solar System PV Generation and Grid History</a:t>
            </a:r>
          </a:p>
        </p:txBody>
      </p:sp>
      <p:pic>
        <p:nvPicPr>
          <p:cNvPr id="6" name="Picture 5">
            <a:extLst>
              <a:ext uri="{FF2B5EF4-FFF2-40B4-BE49-F238E27FC236}">
                <a16:creationId xmlns:a16="http://schemas.microsoft.com/office/drawing/2014/main" id="{95CA388F-2FBE-A361-CB3E-797576E71FA1}"/>
              </a:ext>
            </a:extLst>
          </p:cNvPr>
          <p:cNvPicPr>
            <a:picLocks noChangeAspect="1"/>
          </p:cNvPicPr>
          <p:nvPr/>
        </p:nvPicPr>
        <p:blipFill>
          <a:blip r:embed="rId2"/>
          <a:stretch>
            <a:fillRect/>
          </a:stretch>
        </p:blipFill>
        <p:spPr>
          <a:xfrm>
            <a:off x="4336389" y="3723588"/>
            <a:ext cx="7506821" cy="2997000"/>
          </a:xfrm>
          <a:prstGeom prst="rect">
            <a:avLst/>
          </a:prstGeom>
        </p:spPr>
      </p:pic>
      <p:pic>
        <p:nvPicPr>
          <p:cNvPr id="8" name="Picture 7">
            <a:extLst>
              <a:ext uri="{FF2B5EF4-FFF2-40B4-BE49-F238E27FC236}">
                <a16:creationId xmlns:a16="http://schemas.microsoft.com/office/drawing/2014/main" id="{BFDDFF4D-BF6B-199D-3F9A-090DF5433494}"/>
              </a:ext>
            </a:extLst>
          </p:cNvPr>
          <p:cNvPicPr>
            <a:picLocks noChangeAspect="1"/>
          </p:cNvPicPr>
          <p:nvPr/>
        </p:nvPicPr>
        <p:blipFill>
          <a:blip r:embed="rId3"/>
          <a:stretch>
            <a:fillRect/>
          </a:stretch>
        </p:blipFill>
        <p:spPr>
          <a:xfrm>
            <a:off x="838199" y="980388"/>
            <a:ext cx="6554948" cy="2677212"/>
          </a:xfrm>
          <a:prstGeom prst="rect">
            <a:avLst/>
          </a:prstGeom>
        </p:spPr>
      </p:pic>
      <p:sp>
        <p:nvSpPr>
          <p:cNvPr id="9" name="TextBox 8">
            <a:extLst>
              <a:ext uri="{FF2B5EF4-FFF2-40B4-BE49-F238E27FC236}">
                <a16:creationId xmlns:a16="http://schemas.microsoft.com/office/drawing/2014/main" id="{88E846D9-E524-0512-E55A-18870F274924}"/>
              </a:ext>
            </a:extLst>
          </p:cNvPr>
          <p:cNvSpPr txBox="1"/>
          <p:nvPr/>
        </p:nvSpPr>
        <p:spPr>
          <a:xfrm>
            <a:off x="7503734" y="1657084"/>
            <a:ext cx="4128942" cy="1477328"/>
          </a:xfrm>
          <a:prstGeom prst="rect">
            <a:avLst/>
          </a:prstGeom>
          <a:noFill/>
        </p:spPr>
        <p:txBody>
          <a:bodyPr wrap="square" rtlCol="0">
            <a:spAutoFit/>
          </a:bodyPr>
          <a:lstStyle/>
          <a:p>
            <a:r>
              <a:rPr lang="en-US" sz="2400" dirty="0">
                <a:solidFill>
                  <a:srgbClr val="92D050"/>
                </a:solidFill>
                <a:highlight>
                  <a:srgbClr val="808080"/>
                </a:highlight>
              </a:rPr>
              <a:t>Green: </a:t>
            </a:r>
            <a:r>
              <a:rPr lang="en-US" sz="2400" dirty="0"/>
              <a:t>PV solar generation</a:t>
            </a:r>
          </a:p>
          <a:p>
            <a:r>
              <a:rPr lang="en-US" sz="2400" dirty="0">
                <a:solidFill>
                  <a:srgbClr val="FFFF00"/>
                </a:solidFill>
                <a:highlight>
                  <a:srgbClr val="808080"/>
                </a:highlight>
              </a:rPr>
              <a:t>Yellow:</a:t>
            </a:r>
            <a:r>
              <a:rPr lang="en-US" sz="2400" dirty="0">
                <a:highlight>
                  <a:srgbClr val="808080"/>
                </a:highlight>
              </a:rPr>
              <a:t> </a:t>
            </a:r>
            <a:r>
              <a:rPr lang="en-US" sz="2400" dirty="0"/>
              <a:t>Export to grid (sell)</a:t>
            </a:r>
          </a:p>
          <a:p>
            <a:r>
              <a:rPr lang="en-US" sz="2400" dirty="0">
                <a:solidFill>
                  <a:schemeClr val="accent2"/>
                </a:solidFill>
                <a:highlight>
                  <a:srgbClr val="808080"/>
                </a:highlight>
              </a:rPr>
              <a:t>Orange:</a:t>
            </a:r>
            <a:r>
              <a:rPr lang="en-US" sz="2400" dirty="0">
                <a:highlight>
                  <a:srgbClr val="808080"/>
                </a:highlight>
              </a:rPr>
              <a:t> </a:t>
            </a:r>
            <a:r>
              <a:rPr lang="en-US" sz="2400" dirty="0"/>
              <a:t>Import from grid (buy)</a:t>
            </a:r>
          </a:p>
          <a:p>
            <a:endParaRPr lang="en-US" dirty="0"/>
          </a:p>
        </p:txBody>
      </p:sp>
      <p:sp>
        <p:nvSpPr>
          <p:cNvPr id="10" name="TextBox 9">
            <a:extLst>
              <a:ext uri="{FF2B5EF4-FFF2-40B4-BE49-F238E27FC236}">
                <a16:creationId xmlns:a16="http://schemas.microsoft.com/office/drawing/2014/main" id="{DF2EAAF3-2FBF-5457-D83A-65D059B59590}"/>
              </a:ext>
            </a:extLst>
          </p:cNvPr>
          <p:cNvSpPr txBox="1"/>
          <p:nvPr/>
        </p:nvSpPr>
        <p:spPr>
          <a:xfrm>
            <a:off x="631596" y="3811198"/>
            <a:ext cx="3629320" cy="461665"/>
          </a:xfrm>
          <a:prstGeom prst="rect">
            <a:avLst/>
          </a:prstGeom>
          <a:noFill/>
        </p:spPr>
        <p:txBody>
          <a:bodyPr wrap="square" rtlCol="0">
            <a:spAutoFit/>
          </a:bodyPr>
          <a:lstStyle/>
          <a:p>
            <a:r>
              <a:rPr lang="en-US" sz="2400" dirty="0"/>
              <a:t>System activated 9-11-2023</a:t>
            </a:r>
          </a:p>
        </p:txBody>
      </p:sp>
    </p:spTree>
    <p:extLst>
      <p:ext uri="{BB962C8B-B14F-4D97-AF65-F5344CB8AC3E}">
        <p14:creationId xmlns:p14="http://schemas.microsoft.com/office/powerpoint/2010/main" val="2213836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a ladder and a black metal box&#10;&#10;Description automatically generated">
            <a:extLst>
              <a:ext uri="{FF2B5EF4-FFF2-40B4-BE49-F238E27FC236}">
                <a16:creationId xmlns:a16="http://schemas.microsoft.com/office/drawing/2014/main" id="{5A6DD8ED-A4A1-D7FF-964D-727352D8C6A8}"/>
              </a:ext>
            </a:extLst>
          </p:cNvPr>
          <p:cNvPicPr>
            <a:picLocks noChangeAspect="1"/>
          </p:cNvPicPr>
          <p:nvPr/>
        </p:nvPicPr>
        <p:blipFill rotWithShape="1">
          <a:blip r:embed="rId2">
            <a:extLst>
              <a:ext uri="{28A0092B-C50C-407E-A947-70E740481C1C}">
                <a14:useLocalDpi xmlns:a14="http://schemas.microsoft.com/office/drawing/2010/main" val="0"/>
              </a:ext>
            </a:extLst>
          </a:blip>
          <a:srcRect l="11246" t="15810" r="24576" b="5304"/>
          <a:stretch/>
        </p:blipFill>
        <p:spPr>
          <a:xfrm rot="5400000">
            <a:off x="-35286" y="339146"/>
            <a:ext cx="4507606" cy="4155583"/>
          </a:xfrm>
          <a:prstGeom prst="rect">
            <a:avLst/>
          </a:prstGeom>
        </p:spPr>
      </p:pic>
      <p:pic>
        <p:nvPicPr>
          <p:cNvPr id="5" name="Picture 4" descr="A black electronic device with wires&#10;&#10;Description automatically generated">
            <a:extLst>
              <a:ext uri="{FF2B5EF4-FFF2-40B4-BE49-F238E27FC236}">
                <a16:creationId xmlns:a16="http://schemas.microsoft.com/office/drawing/2014/main" id="{60B6E63C-AABE-57A3-BAA4-1DAF7D6489C2}"/>
              </a:ext>
            </a:extLst>
          </p:cNvPr>
          <p:cNvPicPr>
            <a:picLocks noChangeAspect="1"/>
          </p:cNvPicPr>
          <p:nvPr/>
        </p:nvPicPr>
        <p:blipFill rotWithShape="1">
          <a:blip r:embed="rId3">
            <a:extLst>
              <a:ext uri="{28A0092B-C50C-407E-A947-70E740481C1C}">
                <a14:useLocalDpi xmlns:a14="http://schemas.microsoft.com/office/drawing/2010/main" val="0"/>
              </a:ext>
            </a:extLst>
          </a:blip>
          <a:srcRect l="22124" t="15000" r="5443" b="12921"/>
          <a:stretch/>
        </p:blipFill>
        <p:spPr>
          <a:xfrm rot="5400000">
            <a:off x="3797588" y="1525073"/>
            <a:ext cx="4975539" cy="3713409"/>
          </a:xfrm>
          <a:prstGeom prst="rect">
            <a:avLst/>
          </a:prstGeom>
        </p:spPr>
      </p:pic>
      <p:pic>
        <p:nvPicPr>
          <p:cNvPr id="7" name="Picture 6" descr="A white board with black wires&#10;&#10;Description automatically generated">
            <a:extLst>
              <a:ext uri="{FF2B5EF4-FFF2-40B4-BE49-F238E27FC236}">
                <a16:creationId xmlns:a16="http://schemas.microsoft.com/office/drawing/2014/main" id="{72EE904A-3E62-26DC-13EE-DD4D71D35E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652465" y="2352005"/>
            <a:ext cx="4975540" cy="3731655"/>
          </a:xfrm>
          <a:prstGeom prst="rect">
            <a:avLst/>
          </a:prstGeom>
        </p:spPr>
      </p:pic>
    </p:spTree>
    <p:extLst>
      <p:ext uri="{BB962C8B-B14F-4D97-AF65-F5344CB8AC3E}">
        <p14:creationId xmlns:p14="http://schemas.microsoft.com/office/powerpoint/2010/main" val="301165345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men on a roof&#10;&#10;Description automatically generated">
            <a:extLst>
              <a:ext uri="{FF2B5EF4-FFF2-40B4-BE49-F238E27FC236}">
                <a16:creationId xmlns:a16="http://schemas.microsoft.com/office/drawing/2014/main" id="{ABF8CC43-DD63-4AFE-FC62-A8E535A3AF80}"/>
              </a:ext>
            </a:extLst>
          </p:cNvPr>
          <p:cNvPicPr>
            <a:picLocks noChangeAspect="1"/>
          </p:cNvPicPr>
          <p:nvPr/>
        </p:nvPicPr>
        <p:blipFill rotWithShape="1">
          <a:blip r:embed="rId2">
            <a:extLst>
              <a:ext uri="{28A0092B-C50C-407E-A947-70E740481C1C}">
                <a14:useLocalDpi xmlns:a14="http://schemas.microsoft.com/office/drawing/2010/main" val="0"/>
              </a:ext>
            </a:extLst>
          </a:blip>
          <a:srcRect l="33490" b="7183"/>
          <a:stretch/>
        </p:blipFill>
        <p:spPr>
          <a:xfrm rot="5400000">
            <a:off x="213708" y="-11940"/>
            <a:ext cx="4561268" cy="4774037"/>
          </a:xfrm>
          <a:prstGeom prst="rect">
            <a:avLst/>
          </a:prstGeom>
        </p:spPr>
      </p:pic>
      <p:pic>
        <p:nvPicPr>
          <p:cNvPr id="6" name="Picture 5" descr="A close-up of a computer&#10;&#10;Description automatically generated">
            <a:extLst>
              <a:ext uri="{FF2B5EF4-FFF2-40B4-BE49-F238E27FC236}">
                <a16:creationId xmlns:a16="http://schemas.microsoft.com/office/drawing/2014/main" id="{C227249B-2574-50FA-F030-E02CF7DD7B1E}"/>
              </a:ext>
            </a:extLst>
          </p:cNvPr>
          <p:cNvPicPr>
            <a:picLocks noChangeAspect="1"/>
          </p:cNvPicPr>
          <p:nvPr/>
        </p:nvPicPr>
        <p:blipFill rotWithShape="1">
          <a:blip r:embed="rId3">
            <a:extLst>
              <a:ext uri="{28A0092B-C50C-407E-A947-70E740481C1C}">
                <a14:useLocalDpi xmlns:a14="http://schemas.microsoft.com/office/drawing/2010/main" val="0"/>
              </a:ext>
            </a:extLst>
          </a:blip>
          <a:srcRect l="13709" t="31137" r="13553" b="8602"/>
          <a:stretch/>
        </p:blipFill>
        <p:spPr>
          <a:xfrm rot="5400000">
            <a:off x="4086895" y="1038895"/>
            <a:ext cx="4988417" cy="3099515"/>
          </a:xfrm>
          <a:prstGeom prst="rect">
            <a:avLst/>
          </a:prstGeom>
        </p:spPr>
      </p:pic>
      <p:pic>
        <p:nvPicPr>
          <p:cNvPr id="8" name="Picture 7" descr="A building with a lot of electrical equipment&#10;&#10;Description automatically generated with medium confidence">
            <a:extLst>
              <a:ext uri="{FF2B5EF4-FFF2-40B4-BE49-F238E27FC236}">
                <a16:creationId xmlns:a16="http://schemas.microsoft.com/office/drawing/2014/main" id="{B0B9B614-DB87-FC66-E593-32C7620C424C}"/>
              </a:ext>
            </a:extLst>
          </p:cNvPr>
          <p:cNvPicPr>
            <a:picLocks noChangeAspect="1"/>
          </p:cNvPicPr>
          <p:nvPr/>
        </p:nvPicPr>
        <p:blipFill rotWithShape="1">
          <a:blip r:embed="rId4">
            <a:extLst>
              <a:ext uri="{28A0092B-C50C-407E-A947-70E740481C1C}">
                <a14:useLocalDpi xmlns:a14="http://schemas.microsoft.com/office/drawing/2010/main" val="0"/>
              </a:ext>
            </a:extLst>
          </a:blip>
          <a:srcRect l="25543" t="15436" r="9045" b="4486"/>
          <a:stretch/>
        </p:blipFill>
        <p:spPr>
          <a:xfrm rot="5400000">
            <a:off x="8066014" y="2663329"/>
            <a:ext cx="4131972" cy="3793734"/>
          </a:xfrm>
          <a:prstGeom prst="rect">
            <a:avLst/>
          </a:prstGeom>
        </p:spPr>
      </p:pic>
    </p:spTree>
    <p:extLst>
      <p:ext uri="{BB962C8B-B14F-4D97-AF65-F5344CB8AC3E}">
        <p14:creationId xmlns:p14="http://schemas.microsoft.com/office/powerpoint/2010/main" val="427591590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BCD2D-7D3D-F77A-B4FD-A7DC65C9A45A}"/>
              </a:ext>
            </a:extLst>
          </p:cNvPr>
          <p:cNvSpPr>
            <a:spLocks noGrp="1"/>
          </p:cNvSpPr>
          <p:nvPr>
            <p:ph type="title"/>
          </p:nvPr>
        </p:nvSpPr>
        <p:spPr/>
        <p:txBody>
          <a:bodyPr/>
          <a:lstStyle/>
          <a:p>
            <a:r>
              <a:rPr lang="en-US" b="1" dirty="0">
                <a:latin typeface="+mn-lt"/>
              </a:rPr>
              <a:t>PV Generation on Clear and Cloudy Days</a:t>
            </a:r>
          </a:p>
        </p:txBody>
      </p:sp>
      <p:sp>
        <p:nvSpPr>
          <p:cNvPr id="8" name="TextBox 7">
            <a:extLst>
              <a:ext uri="{FF2B5EF4-FFF2-40B4-BE49-F238E27FC236}">
                <a16:creationId xmlns:a16="http://schemas.microsoft.com/office/drawing/2014/main" id="{D4B2F8C4-BCA2-07DC-D743-F0B941E56B09}"/>
              </a:ext>
            </a:extLst>
          </p:cNvPr>
          <p:cNvSpPr txBox="1"/>
          <p:nvPr/>
        </p:nvSpPr>
        <p:spPr>
          <a:xfrm>
            <a:off x="578176" y="2474389"/>
            <a:ext cx="1753386" cy="369332"/>
          </a:xfrm>
          <a:prstGeom prst="rect">
            <a:avLst/>
          </a:prstGeom>
          <a:noFill/>
        </p:spPr>
        <p:txBody>
          <a:bodyPr wrap="square" rtlCol="0">
            <a:spAutoFit/>
          </a:bodyPr>
          <a:lstStyle/>
          <a:p>
            <a:r>
              <a:rPr lang="en-US" dirty="0"/>
              <a:t>Wed Oct 1, 2024</a:t>
            </a:r>
          </a:p>
        </p:txBody>
      </p:sp>
      <p:sp>
        <p:nvSpPr>
          <p:cNvPr id="9" name="TextBox 8">
            <a:extLst>
              <a:ext uri="{FF2B5EF4-FFF2-40B4-BE49-F238E27FC236}">
                <a16:creationId xmlns:a16="http://schemas.microsoft.com/office/drawing/2014/main" id="{DAC6512C-5CD1-2699-DD0C-86CEFD6DC919}"/>
              </a:ext>
            </a:extLst>
          </p:cNvPr>
          <p:cNvSpPr txBox="1"/>
          <p:nvPr/>
        </p:nvSpPr>
        <p:spPr>
          <a:xfrm>
            <a:off x="424206" y="5217638"/>
            <a:ext cx="1907356" cy="369332"/>
          </a:xfrm>
          <a:prstGeom prst="rect">
            <a:avLst/>
          </a:prstGeom>
          <a:noFill/>
        </p:spPr>
        <p:txBody>
          <a:bodyPr wrap="square" rtlCol="0">
            <a:spAutoFit/>
          </a:bodyPr>
          <a:lstStyle/>
          <a:p>
            <a:r>
              <a:rPr lang="en-US" dirty="0"/>
              <a:t>Mon April 8, 2024</a:t>
            </a:r>
          </a:p>
        </p:txBody>
      </p:sp>
      <p:pic>
        <p:nvPicPr>
          <p:cNvPr id="13" name="Picture 12">
            <a:extLst>
              <a:ext uri="{FF2B5EF4-FFF2-40B4-BE49-F238E27FC236}">
                <a16:creationId xmlns:a16="http://schemas.microsoft.com/office/drawing/2014/main" id="{E42B731F-7F19-B9A0-3251-6EA9898279A9}"/>
              </a:ext>
            </a:extLst>
          </p:cNvPr>
          <p:cNvPicPr>
            <a:picLocks noChangeAspect="1"/>
          </p:cNvPicPr>
          <p:nvPr/>
        </p:nvPicPr>
        <p:blipFill>
          <a:blip r:embed="rId2"/>
          <a:stretch>
            <a:fillRect/>
          </a:stretch>
        </p:blipFill>
        <p:spPr>
          <a:xfrm>
            <a:off x="2412477" y="1480008"/>
            <a:ext cx="9289084" cy="2516747"/>
          </a:xfrm>
          <a:prstGeom prst="rect">
            <a:avLst/>
          </a:prstGeom>
        </p:spPr>
      </p:pic>
      <p:pic>
        <p:nvPicPr>
          <p:cNvPr id="15" name="Picture 14">
            <a:extLst>
              <a:ext uri="{FF2B5EF4-FFF2-40B4-BE49-F238E27FC236}">
                <a16:creationId xmlns:a16="http://schemas.microsoft.com/office/drawing/2014/main" id="{AFACFBF4-C220-3CE8-582D-F172E34FE770}"/>
              </a:ext>
            </a:extLst>
          </p:cNvPr>
          <p:cNvPicPr>
            <a:picLocks noChangeAspect="1"/>
          </p:cNvPicPr>
          <p:nvPr/>
        </p:nvPicPr>
        <p:blipFill>
          <a:blip r:embed="rId3"/>
          <a:stretch>
            <a:fillRect/>
          </a:stretch>
        </p:blipFill>
        <p:spPr>
          <a:xfrm>
            <a:off x="2412477" y="4115871"/>
            <a:ext cx="9289084" cy="2524241"/>
          </a:xfrm>
          <a:prstGeom prst="rect">
            <a:avLst/>
          </a:prstGeom>
        </p:spPr>
      </p:pic>
    </p:spTree>
    <p:extLst>
      <p:ext uri="{BB962C8B-B14F-4D97-AF65-F5344CB8AC3E}">
        <p14:creationId xmlns:p14="http://schemas.microsoft.com/office/powerpoint/2010/main" val="153366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21401D-A936-C7BA-592C-49C518755EC0}"/>
              </a:ext>
            </a:extLst>
          </p:cNvPr>
          <p:cNvSpPr>
            <a:spLocks noGrp="1"/>
          </p:cNvSpPr>
          <p:nvPr>
            <p:ph type="title"/>
          </p:nvPr>
        </p:nvSpPr>
        <p:spPr>
          <a:xfrm>
            <a:off x="838200" y="365125"/>
            <a:ext cx="10515600" cy="800313"/>
          </a:xfrm>
        </p:spPr>
        <p:txBody>
          <a:bodyPr/>
          <a:lstStyle/>
          <a:p>
            <a:r>
              <a:rPr lang="en-US" b="1" dirty="0">
                <a:latin typeface="+mn-lt"/>
              </a:rPr>
              <a:t>Load Shifting Using ESS Battery</a:t>
            </a:r>
          </a:p>
        </p:txBody>
      </p:sp>
      <p:pic>
        <p:nvPicPr>
          <p:cNvPr id="5" name="Content Placeholder 4">
            <a:extLst>
              <a:ext uri="{FF2B5EF4-FFF2-40B4-BE49-F238E27FC236}">
                <a16:creationId xmlns:a16="http://schemas.microsoft.com/office/drawing/2014/main" id="{3C18D746-60BC-7A89-95F6-D8B770E5341E}"/>
              </a:ext>
            </a:extLst>
          </p:cNvPr>
          <p:cNvPicPr>
            <a:picLocks noGrp="1" noChangeAspect="1"/>
          </p:cNvPicPr>
          <p:nvPr>
            <p:ph idx="1"/>
          </p:nvPr>
        </p:nvPicPr>
        <p:blipFill>
          <a:blip r:embed="rId2"/>
          <a:stretch>
            <a:fillRect/>
          </a:stretch>
        </p:blipFill>
        <p:spPr>
          <a:xfrm>
            <a:off x="838200" y="3065290"/>
            <a:ext cx="10515600" cy="3427585"/>
          </a:xfrm>
        </p:spPr>
      </p:pic>
      <p:sp>
        <p:nvSpPr>
          <p:cNvPr id="9" name="TextBox 8">
            <a:extLst>
              <a:ext uri="{FF2B5EF4-FFF2-40B4-BE49-F238E27FC236}">
                <a16:creationId xmlns:a16="http://schemas.microsoft.com/office/drawing/2014/main" id="{767C1F64-17D4-0215-2FF7-9C777F3FD6D8}"/>
              </a:ext>
            </a:extLst>
          </p:cNvPr>
          <p:cNvSpPr txBox="1"/>
          <p:nvPr/>
        </p:nvSpPr>
        <p:spPr>
          <a:xfrm>
            <a:off x="1046375" y="1096799"/>
            <a:ext cx="10307425" cy="1754326"/>
          </a:xfrm>
          <a:prstGeom prst="rect">
            <a:avLst/>
          </a:prstGeom>
          <a:noFill/>
        </p:spPr>
        <p:txBody>
          <a:bodyPr wrap="square" rtlCol="0">
            <a:spAutoFit/>
          </a:bodyPr>
          <a:lstStyle/>
          <a:p>
            <a:r>
              <a:rPr lang="en-US" dirty="0"/>
              <a:t>My Fortress Power ESS battery can power my house for most or all of the night (depending on temperature and appliance use). The Sol-Ark system inverter is programmed to favor battery use at night. As soon as the sun rises the next morning, the battery is recharged (usually by noon). Energy is exported (sold to the grid) each afternoon and only a small amount of energy is imported (purchased from the grid) before sunup and around sundown. If it’s very cloudy less is exported and more is imported from the grid. Below is an example of a clear day (Oct 1, 2024) with EV charging starting at 9 AM and 3 PM. My dishwasher also ran.</a:t>
            </a:r>
          </a:p>
        </p:txBody>
      </p:sp>
    </p:spTree>
    <p:extLst>
      <p:ext uri="{BB962C8B-B14F-4D97-AF65-F5344CB8AC3E}">
        <p14:creationId xmlns:p14="http://schemas.microsoft.com/office/powerpoint/2010/main" val="1619485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91AA9-1BF5-4035-ED0C-3DA07D224B9C}"/>
              </a:ext>
            </a:extLst>
          </p:cNvPr>
          <p:cNvSpPr>
            <a:spLocks noGrp="1"/>
          </p:cNvSpPr>
          <p:nvPr>
            <p:ph type="title"/>
          </p:nvPr>
        </p:nvSpPr>
        <p:spPr/>
        <p:txBody>
          <a:bodyPr/>
          <a:lstStyle/>
          <a:p>
            <a:r>
              <a:rPr lang="en-US" b="1" dirty="0">
                <a:latin typeface="+mn-lt"/>
              </a:rPr>
              <a:t>Additional House Features</a:t>
            </a:r>
          </a:p>
        </p:txBody>
      </p:sp>
      <p:sp>
        <p:nvSpPr>
          <p:cNvPr id="3" name="Content Placeholder 2">
            <a:extLst>
              <a:ext uri="{FF2B5EF4-FFF2-40B4-BE49-F238E27FC236}">
                <a16:creationId xmlns:a16="http://schemas.microsoft.com/office/drawing/2014/main" id="{09E2D1B9-0AB7-B45C-DFAC-AE43680ACDB7}"/>
              </a:ext>
            </a:extLst>
          </p:cNvPr>
          <p:cNvSpPr>
            <a:spLocks noGrp="1"/>
          </p:cNvSpPr>
          <p:nvPr>
            <p:ph idx="1"/>
          </p:nvPr>
        </p:nvSpPr>
        <p:spPr>
          <a:xfrm>
            <a:off x="838199" y="1461154"/>
            <a:ext cx="10624795" cy="4939645"/>
          </a:xfrm>
        </p:spPr>
        <p:txBody>
          <a:bodyPr>
            <a:normAutofit fontScale="92500" lnSpcReduction="20000"/>
          </a:bodyPr>
          <a:lstStyle/>
          <a:p>
            <a:r>
              <a:rPr lang="en-US" dirty="0"/>
              <a:t>Elevator (large enough for motorized wheelchairs)</a:t>
            </a:r>
          </a:p>
          <a:p>
            <a:r>
              <a:rPr lang="en-US" dirty="0"/>
              <a:t>Natural cork water resistant flooring</a:t>
            </a:r>
          </a:p>
          <a:p>
            <a:r>
              <a:rPr lang="en-US" dirty="0"/>
              <a:t>Motorized insulated window shades on most lower level windows</a:t>
            </a:r>
          </a:p>
          <a:p>
            <a:r>
              <a:rPr lang="en-US" dirty="0"/>
              <a:t>Ground source heat pump</a:t>
            </a:r>
          </a:p>
          <a:p>
            <a:pPr lvl="1"/>
            <a:r>
              <a:rPr lang="en-US" dirty="0"/>
              <a:t>Six 275 ft deep geothermal boreholes were drilled in the back yard</a:t>
            </a:r>
          </a:p>
          <a:p>
            <a:pPr lvl="1"/>
            <a:r>
              <a:rPr lang="en-US" dirty="0"/>
              <a:t>Water circulates in underground tubing through these boreholes</a:t>
            </a:r>
          </a:p>
          <a:p>
            <a:pPr lvl="1"/>
            <a:r>
              <a:rPr lang="en-US" dirty="0"/>
              <a:t>A refrigerant-based heat pump in the attic transfers heat between the house and the large underground rock volume beneath the back yard</a:t>
            </a:r>
          </a:p>
          <a:p>
            <a:pPr lvl="1"/>
            <a:r>
              <a:rPr lang="en-US" dirty="0"/>
              <a:t>This is the most efficient HVAC system available, with a SEER rating of 56</a:t>
            </a:r>
          </a:p>
          <a:p>
            <a:r>
              <a:rPr lang="en-US" dirty="0"/>
              <a:t>Smart house control and monitoring of many systems</a:t>
            </a:r>
          </a:p>
          <a:p>
            <a:r>
              <a:rPr lang="en-US" dirty="0"/>
              <a:t>Attention during construction to full insulation of all walls and attic areas</a:t>
            </a:r>
          </a:p>
          <a:p>
            <a:r>
              <a:rPr lang="en-US" dirty="0"/>
              <a:t>Noise reducing wallboard material on lower level to reduce sound transfer</a:t>
            </a:r>
          </a:p>
          <a:p>
            <a:r>
              <a:rPr lang="en-US" dirty="0"/>
              <a:t>Energy efficient windows</a:t>
            </a:r>
          </a:p>
        </p:txBody>
      </p:sp>
    </p:spTree>
    <p:extLst>
      <p:ext uri="{BB962C8B-B14F-4D97-AF65-F5344CB8AC3E}">
        <p14:creationId xmlns:p14="http://schemas.microsoft.com/office/powerpoint/2010/main" val="2663540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03FB-CBDF-D8E7-F639-B3B001281C3D}"/>
              </a:ext>
            </a:extLst>
          </p:cNvPr>
          <p:cNvSpPr>
            <a:spLocks noGrp="1"/>
          </p:cNvSpPr>
          <p:nvPr>
            <p:ph type="title"/>
          </p:nvPr>
        </p:nvSpPr>
        <p:spPr/>
        <p:txBody>
          <a:bodyPr/>
          <a:lstStyle/>
          <a:p>
            <a:r>
              <a:rPr lang="en-US" b="1" dirty="0">
                <a:latin typeface="+mn-lt"/>
              </a:rPr>
              <a:t>Hyundai IONIQ 5 EV with </a:t>
            </a:r>
            <a:r>
              <a:rPr lang="en-US" b="1" dirty="0" err="1">
                <a:latin typeface="+mn-lt"/>
              </a:rPr>
              <a:t>Wallbox</a:t>
            </a:r>
            <a:r>
              <a:rPr lang="en-US" b="1" dirty="0">
                <a:latin typeface="+mn-lt"/>
              </a:rPr>
              <a:t> charger</a:t>
            </a:r>
          </a:p>
        </p:txBody>
      </p:sp>
      <p:sp>
        <p:nvSpPr>
          <p:cNvPr id="3" name="Content Placeholder 2">
            <a:extLst>
              <a:ext uri="{FF2B5EF4-FFF2-40B4-BE49-F238E27FC236}">
                <a16:creationId xmlns:a16="http://schemas.microsoft.com/office/drawing/2014/main" id="{99838477-C7DF-8DDC-CD91-09697A7CCC01}"/>
              </a:ext>
            </a:extLst>
          </p:cNvPr>
          <p:cNvSpPr>
            <a:spLocks noGrp="1"/>
          </p:cNvSpPr>
          <p:nvPr>
            <p:ph idx="1"/>
          </p:nvPr>
        </p:nvSpPr>
        <p:spPr>
          <a:xfrm>
            <a:off x="896275" y="1480007"/>
            <a:ext cx="10457524" cy="4696955"/>
          </a:xfrm>
        </p:spPr>
        <p:txBody>
          <a:bodyPr>
            <a:normAutofit fontScale="70000" lnSpcReduction="20000"/>
          </a:bodyPr>
          <a:lstStyle/>
          <a:p>
            <a:endParaRPr lang="en-US" dirty="0"/>
          </a:p>
          <a:p>
            <a:r>
              <a:rPr lang="en-US" dirty="0"/>
              <a:t>AWD (dual motor, four wheel drive) full electric SUV</a:t>
            </a:r>
          </a:p>
          <a:p>
            <a:r>
              <a:rPr lang="en-US" dirty="0"/>
              <a:t>Original EV battery and power train warranty: 10 years / 100,000 miles</a:t>
            </a:r>
          </a:p>
          <a:p>
            <a:r>
              <a:rPr lang="en-US" dirty="0"/>
              <a:t>Electrify America charging plan ends 1 Mar 2026 (free 30 min fast DC charges)</a:t>
            </a:r>
          </a:p>
          <a:p>
            <a:r>
              <a:rPr lang="en-US" dirty="0"/>
              <a:t>Battery: 77.4 kWh (about 230 – 260 mile range)</a:t>
            </a:r>
          </a:p>
          <a:p>
            <a:r>
              <a:rPr lang="en-US" dirty="0"/>
              <a:t>Typical around town mileage: ~ 3 mi/kWh (330 </a:t>
            </a:r>
            <a:r>
              <a:rPr lang="en-US" dirty="0" err="1"/>
              <a:t>wH</a:t>
            </a:r>
            <a:r>
              <a:rPr lang="en-US" dirty="0"/>
              <a:t>/mi)</a:t>
            </a:r>
          </a:p>
          <a:p>
            <a:r>
              <a:rPr lang="en-US" dirty="0"/>
              <a:t>Charge rate with </a:t>
            </a:r>
            <a:r>
              <a:rPr lang="en-US" dirty="0" err="1"/>
              <a:t>Wallbox</a:t>
            </a:r>
            <a:r>
              <a:rPr lang="en-US" dirty="0"/>
              <a:t> home level 2 charger (set to 40 A maximum at 240 VAC):</a:t>
            </a:r>
          </a:p>
          <a:p>
            <a:pPr marL="0" indent="0">
              <a:buNone/>
            </a:pPr>
            <a:r>
              <a:rPr lang="en-US" dirty="0"/>
              <a:t>	@6A (1.44 kW) &gt;&gt; 30 min / 1% charge level</a:t>
            </a:r>
          </a:p>
          <a:p>
            <a:pPr marL="0" indent="0">
              <a:buNone/>
            </a:pPr>
            <a:r>
              <a:rPr lang="en-US" dirty="0"/>
              <a:t>	@10A (2.4 kW) &gt;&gt; 20 min / 1% charge level</a:t>
            </a:r>
          </a:p>
          <a:p>
            <a:pPr marL="0" indent="0">
              <a:buNone/>
            </a:pPr>
            <a:r>
              <a:rPr lang="en-US" dirty="0"/>
              <a:t>	@20A (4.8 kW) &gt;&gt; 10 min / 1% charge level</a:t>
            </a:r>
          </a:p>
          <a:p>
            <a:pPr marL="0" indent="0">
              <a:buNone/>
            </a:pPr>
            <a:r>
              <a:rPr lang="en-US" dirty="0"/>
              <a:t>	@40A (9.6 kW) &gt;&gt; 5 min / 1% charge level</a:t>
            </a:r>
          </a:p>
          <a:p>
            <a:r>
              <a:rPr lang="en-US" dirty="0"/>
              <a:t>Charge time from 20% to 80% SOC: ~5 hours @40A</a:t>
            </a:r>
          </a:p>
          <a:p>
            <a:r>
              <a:rPr lang="en-US" dirty="0"/>
              <a:t>Vehicle can be charged using 120/240 VAC or fast DC charging</a:t>
            </a:r>
            <a:br>
              <a:rPr lang="en-US" dirty="0"/>
            </a:br>
            <a:endParaRPr lang="en-US" dirty="0"/>
          </a:p>
          <a:p>
            <a:endParaRPr lang="en-US" dirty="0"/>
          </a:p>
        </p:txBody>
      </p:sp>
      <p:pic>
        <p:nvPicPr>
          <p:cNvPr id="5" name="Picture 4">
            <a:extLst>
              <a:ext uri="{FF2B5EF4-FFF2-40B4-BE49-F238E27FC236}">
                <a16:creationId xmlns:a16="http://schemas.microsoft.com/office/drawing/2014/main" id="{CAFE80E6-6B6B-58F6-9099-568169451A52}"/>
              </a:ext>
            </a:extLst>
          </p:cNvPr>
          <p:cNvPicPr>
            <a:picLocks noChangeAspect="1"/>
          </p:cNvPicPr>
          <p:nvPr/>
        </p:nvPicPr>
        <p:blipFill>
          <a:blip r:embed="rId2"/>
          <a:stretch>
            <a:fillRect/>
          </a:stretch>
        </p:blipFill>
        <p:spPr>
          <a:xfrm>
            <a:off x="7892178" y="3943004"/>
            <a:ext cx="3717659" cy="2233958"/>
          </a:xfrm>
          <a:prstGeom prst="rect">
            <a:avLst/>
          </a:prstGeom>
        </p:spPr>
      </p:pic>
      <p:pic>
        <p:nvPicPr>
          <p:cNvPr id="4" name="Picture 3">
            <a:extLst>
              <a:ext uri="{FF2B5EF4-FFF2-40B4-BE49-F238E27FC236}">
                <a16:creationId xmlns:a16="http://schemas.microsoft.com/office/drawing/2014/main" id="{14E8BDE2-00F3-8191-D474-3CD9E400DC81}"/>
              </a:ext>
            </a:extLst>
          </p:cNvPr>
          <p:cNvPicPr>
            <a:picLocks noChangeAspect="1"/>
          </p:cNvPicPr>
          <p:nvPr/>
        </p:nvPicPr>
        <p:blipFill>
          <a:blip r:embed="rId3"/>
          <a:stretch>
            <a:fillRect/>
          </a:stretch>
        </p:blipFill>
        <p:spPr>
          <a:xfrm>
            <a:off x="9762589" y="1365487"/>
            <a:ext cx="1847248" cy="2462997"/>
          </a:xfrm>
          <a:prstGeom prst="rect">
            <a:avLst/>
          </a:prstGeom>
        </p:spPr>
      </p:pic>
    </p:spTree>
    <p:extLst>
      <p:ext uri="{BB962C8B-B14F-4D97-AF65-F5344CB8AC3E}">
        <p14:creationId xmlns:p14="http://schemas.microsoft.com/office/powerpoint/2010/main" val="498234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4110-C12B-8BEF-2A23-7860D5859519}"/>
              </a:ext>
            </a:extLst>
          </p:cNvPr>
          <p:cNvSpPr>
            <a:spLocks noGrp="1"/>
          </p:cNvSpPr>
          <p:nvPr>
            <p:ph type="title"/>
          </p:nvPr>
        </p:nvSpPr>
        <p:spPr>
          <a:xfrm>
            <a:off x="838200" y="365125"/>
            <a:ext cx="10515600" cy="690677"/>
          </a:xfrm>
        </p:spPr>
        <p:txBody>
          <a:bodyPr>
            <a:normAutofit/>
          </a:bodyPr>
          <a:lstStyle/>
          <a:p>
            <a:r>
              <a:rPr lang="en-US" sz="4000" b="1" dirty="0">
                <a:latin typeface="+mn-lt"/>
              </a:rPr>
              <a:t>Demolition &amp; New House Construction Photos</a:t>
            </a:r>
          </a:p>
        </p:txBody>
      </p:sp>
      <p:pic>
        <p:nvPicPr>
          <p:cNvPr id="10" name="Picture 9">
            <a:extLst>
              <a:ext uri="{FF2B5EF4-FFF2-40B4-BE49-F238E27FC236}">
                <a16:creationId xmlns:a16="http://schemas.microsoft.com/office/drawing/2014/main" id="{B5A5E1E5-A1F0-FB7A-6F08-0AD6AA0379E3}"/>
              </a:ext>
            </a:extLst>
          </p:cNvPr>
          <p:cNvPicPr>
            <a:picLocks noChangeAspect="1"/>
          </p:cNvPicPr>
          <p:nvPr/>
        </p:nvPicPr>
        <p:blipFill>
          <a:blip r:embed="rId2"/>
          <a:stretch>
            <a:fillRect/>
          </a:stretch>
        </p:blipFill>
        <p:spPr>
          <a:xfrm>
            <a:off x="8642931" y="1171649"/>
            <a:ext cx="2938742" cy="1653042"/>
          </a:xfrm>
          <a:prstGeom prst="rect">
            <a:avLst/>
          </a:prstGeom>
        </p:spPr>
      </p:pic>
      <p:pic>
        <p:nvPicPr>
          <p:cNvPr id="11" name="Picture 10">
            <a:extLst>
              <a:ext uri="{FF2B5EF4-FFF2-40B4-BE49-F238E27FC236}">
                <a16:creationId xmlns:a16="http://schemas.microsoft.com/office/drawing/2014/main" id="{75BF18B4-524F-6BC4-002B-2F42837F752C}"/>
              </a:ext>
            </a:extLst>
          </p:cNvPr>
          <p:cNvPicPr>
            <a:picLocks noChangeAspect="1"/>
          </p:cNvPicPr>
          <p:nvPr/>
        </p:nvPicPr>
        <p:blipFill>
          <a:blip r:embed="rId3"/>
          <a:stretch>
            <a:fillRect/>
          </a:stretch>
        </p:blipFill>
        <p:spPr>
          <a:xfrm>
            <a:off x="724194" y="2997468"/>
            <a:ext cx="1734233" cy="1300675"/>
          </a:xfrm>
          <a:prstGeom prst="rect">
            <a:avLst/>
          </a:prstGeom>
        </p:spPr>
      </p:pic>
      <p:pic>
        <p:nvPicPr>
          <p:cNvPr id="12" name="Picture 11">
            <a:extLst>
              <a:ext uri="{FF2B5EF4-FFF2-40B4-BE49-F238E27FC236}">
                <a16:creationId xmlns:a16="http://schemas.microsoft.com/office/drawing/2014/main" id="{90FA4BEA-58CE-59A7-7602-16F0F2E5E94E}"/>
              </a:ext>
            </a:extLst>
          </p:cNvPr>
          <p:cNvPicPr>
            <a:picLocks noChangeAspect="1"/>
          </p:cNvPicPr>
          <p:nvPr/>
        </p:nvPicPr>
        <p:blipFill>
          <a:blip r:embed="rId4"/>
          <a:stretch>
            <a:fillRect/>
          </a:stretch>
        </p:blipFill>
        <p:spPr>
          <a:xfrm>
            <a:off x="2581537" y="2997468"/>
            <a:ext cx="1127245" cy="1501525"/>
          </a:xfrm>
          <a:prstGeom prst="rect">
            <a:avLst/>
          </a:prstGeom>
        </p:spPr>
      </p:pic>
      <p:pic>
        <p:nvPicPr>
          <p:cNvPr id="13" name="Picture 12">
            <a:extLst>
              <a:ext uri="{FF2B5EF4-FFF2-40B4-BE49-F238E27FC236}">
                <a16:creationId xmlns:a16="http://schemas.microsoft.com/office/drawing/2014/main" id="{889E104B-C0FA-990E-1E0A-7563C61DE5B5}"/>
              </a:ext>
            </a:extLst>
          </p:cNvPr>
          <p:cNvPicPr>
            <a:picLocks noChangeAspect="1"/>
          </p:cNvPicPr>
          <p:nvPr/>
        </p:nvPicPr>
        <p:blipFill>
          <a:blip r:embed="rId5"/>
          <a:stretch>
            <a:fillRect/>
          </a:stretch>
        </p:blipFill>
        <p:spPr>
          <a:xfrm>
            <a:off x="3827759" y="3014829"/>
            <a:ext cx="1127246" cy="1502524"/>
          </a:xfrm>
          <a:prstGeom prst="rect">
            <a:avLst/>
          </a:prstGeom>
        </p:spPr>
      </p:pic>
      <p:pic>
        <p:nvPicPr>
          <p:cNvPr id="14" name="Picture 13">
            <a:extLst>
              <a:ext uri="{FF2B5EF4-FFF2-40B4-BE49-F238E27FC236}">
                <a16:creationId xmlns:a16="http://schemas.microsoft.com/office/drawing/2014/main" id="{A94BB97B-7BFB-1492-744D-3939B4E4AB60}"/>
              </a:ext>
            </a:extLst>
          </p:cNvPr>
          <p:cNvPicPr>
            <a:picLocks noChangeAspect="1"/>
          </p:cNvPicPr>
          <p:nvPr/>
        </p:nvPicPr>
        <p:blipFill>
          <a:blip r:embed="rId6"/>
          <a:stretch>
            <a:fillRect/>
          </a:stretch>
        </p:blipFill>
        <p:spPr>
          <a:xfrm>
            <a:off x="5137074" y="3027662"/>
            <a:ext cx="1134854" cy="1501525"/>
          </a:xfrm>
          <a:prstGeom prst="rect">
            <a:avLst/>
          </a:prstGeom>
        </p:spPr>
      </p:pic>
      <p:pic>
        <p:nvPicPr>
          <p:cNvPr id="15" name="Picture 14">
            <a:extLst>
              <a:ext uri="{FF2B5EF4-FFF2-40B4-BE49-F238E27FC236}">
                <a16:creationId xmlns:a16="http://schemas.microsoft.com/office/drawing/2014/main" id="{128AFA67-5A3C-B019-4183-B674B0E76F28}"/>
              </a:ext>
            </a:extLst>
          </p:cNvPr>
          <p:cNvPicPr>
            <a:picLocks noChangeAspect="1"/>
          </p:cNvPicPr>
          <p:nvPr/>
        </p:nvPicPr>
        <p:blipFill>
          <a:blip r:embed="rId7"/>
          <a:stretch>
            <a:fillRect/>
          </a:stretch>
        </p:blipFill>
        <p:spPr>
          <a:xfrm>
            <a:off x="6426980" y="3027662"/>
            <a:ext cx="1134854" cy="1513856"/>
          </a:xfrm>
          <a:prstGeom prst="rect">
            <a:avLst/>
          </a:prstGeom>
        </p:spPr>
      </p:pic>
      <p:pic>
        <p:nvPicPr>
          <p:cNvPr id="16" name="Picture 15">
            <a:extLst>
              <a:ext uri="{FF2B5EF4-FFF2-40B4-BE49-F238E27FC236}">
                <a16:creationId xmlns:a16="http://schemas.microsoft.com/office/drawing/2014/main" id="{15DC20E8-E8F9-D9AC-6656-D77CDBA5A7C8}"/>
              </a:ext>
            </a:extLst>
          </p:cNvPr>
          <p:cNvPicPr>
            <a:picLocks noChangeAspect="1"/>
          </p:cNvPicPr>
          <p:nvPr/>
        </p:nvPicPr>
        <p:blipFill>
          <a:blip r:embed="rId8"/>
          <a:stretch>
            <a:fillRect/>
          </a:stretch>
        </p:blipFill>
        <p:spPr>
          <a:xfrm>
            <a:off x="7717660" y="3027662"/>
            <a:ext cx="1991784" cy="1494356"/>
          </a:xfrm>
          <a:prstGeom prst="rect">
            <a:avLst/>
          </a:prstGeom>
        </p:spPr>
      </p:pic>
      <p:pic>
        <p:nvPicPr>
          <p:cNvPr id="17" name="Picture 16">
            <a:extLst>
              <a:ext uri="{FF2B5EF4-FFF2-40B4-BE49-F238E27FC236}">
                <a16:creationId xmlns:a16="http://schemas.microsoft.com/office/drawing/2014/main" id="{BCA9F9DD-A2EE-4C7E-AE13-263B923A5FEA}"/>
              </a:ext>
            </a:extLst>
          </p:cNvPr>
          <p:cNvPicPr>
            <a:picLocks noChangeAspect="1"/>
          </p:cNvPicPr>
          <p:nvPr/>
        </p:nvPicPr>
        <p:blipFill>
          <a:blip r:embed="rId9"/>
          <a:stretch>
            <a:fillRect/>
          </a:stretch>
        </p:blipFill>
        <p:spPr>
          <a:xfrm>
            <a:off x="660782" y="4868994"/>
            <a:ext cx="3048000" cy="1623881"/>
          </a:xfrm>
          <a:prstGeom prst="rect">
            <a:avLst/>
          </a:prstGeom>
        </p:spPr>
      </p:pic>
      <p:pic>
        <p:nvPicPr>
          <p:cNvPr id="18" name="Picture 17">
            <a:extLst>
              <a:ext uri="{FF2B5EF4-FFF2-40B4-BE49-F238E27FC236}">
                <a16:creationId xmlns:a16="http://schemas.microsoft.com/office/drawing/2014/main" id="{85855CE3-5069-4B36-8982-D9ECF50D0788}"/>
              </a:ext>
            </a:extLst>
          </p:cNvPr>
          <p:cNvPicPr>
            <a:picLocks noChangeAspect="1"/>
          </p:cNvPicPr>
          <p:nvPr/>
        </p:nvPicPr>
        <p:blipFill>
          <a:blip r:embed="rId10"/>
          <a:stretch>
            <a:fillRect/>
          </a:stretch>
        </p:blipFill>
        <p:spPr>
          <a:xfrm>
            <a:off x="3793690" y="4608713"/>
            <a:ext cx="2512216" cy="1884162"/>
          </a:xfrm>
          <a:prstGeom prst="rect">
            <a:avLst/>
          </a:prstGeom>
        </p:spPr>
      </p:pic>
      <p:pic>
        <p:nvPicPr>
          <p:cNvPr id="19" name="Picture 18">
            <a:extLst>
              <a:ext uri="{FF2B5EF4-FFF2-40B4-BE49-F238E27FC236}">
                <a16:creationId xmlns:a16="http://schemas.microsoft.com/office/drawing/2014/main" id="{8A545855-DF23-FE58-127A-83605CC4F8B9}"/>
              </a:ext>
            </a:extLst>
          </p:cNvPr>
          <p:cNvPicPr>
            <a:picLocks noChangeAspect="1"/>
          </p:cNvPicPr>
          <p:nvPr/>
        </p:nvPicPr>
        <p:blipFill>
          <a:blip r:embed="rId11"/>
          <a:stretch>
            <a:fillRect/>
          </a:stretch>
        </p:blipFill>
        <p:spPr>
          <a:xfrm>
            <a:off x="9903084" y="3027662"/>
            <a:ext cx="1136720" cy="1513856"/>
          </a:xfrm>
          <a:prstGeom prst="rect">
            <a:avLst/>
          </a:prstGeom>
        </p:spPr>
      </p:pic>
      <p:pic>
        <p:nvPicPr>
          <p:cNvPr id="20" name="Picture 19">
            <a:extLst>
              <a:ext uri="{FF2B5EF4-FFF2-40B4-BE49-F238E27FC236}">
                <a16:creationId xmlns:a16="http://schemas.microsoft.com/office/drawing/2014/main" id="{B6B43E1E-BAE5-9972-D738-84DF94B7D898}"/>
              </a:ext>
            </a:extLst>
          </p:cNvPr>
          <p:cNvPicPr>
            <a:picLocks noChangeAspect="1"/>
          </p:cNvPicPr>
          <p:nvPr/>
        </p:nvPicPr>
        <p:blipFill>
          <a:blip r:embed="rId12"/>
          <a:stretch>
            <a:fillRect/>
          </a:stretch>
        </p:blipFill>
        <p:spPr>
          <a:xfrm>
            <a:off x="6426980" y="4617591"/>
            <a:ext cx="2702646" cy="1819291"/>
          </a:xfrm>
          <a:prstGeom prst="rect">
            <a:avLst/>
          </a:prstGeom>
        </p:spPr>
      </p:pic>
      <p:pic>
        <p:nvPicPr>
          <p:cNvPr id="21" name="Picture 20">
            <a:extLst>
              <a:ext uri="{FF2B5EF4-FFF2-40B4-BE49-F238E27FC236}">
                <a16:creationId xmlns:a16="http://schemas.microsoft.com/office/drawing/2014/main" id="{1D68E231-AA9B-FC31-64A2-7D5911EDAE54}"/>
              </a:ext>
            </a:extLst>
          </p:cNvPr>
          <p:cNvPicPr>
            <a:picLocks noChangeAspect="1"/>
          </p:cNvPicPr>
          <p:nvPr/>
        </p:nvPicPr>
        <p:blipFill>
          <a:blip r:embed="rId13"/>
          <a:stretch>
            <a:fillRect/>
          </a:stretch>
        </p:blipFill>
        <p:spPr>
          <a:xfrm>
            <a:off x="9216309" y="4617591"/>
            <a:ext cx="2631527" cy="1819291"/>
          </a:xfrm>
          <a:prstGeom prst="rect">
            <a:avLst/>
          </a:prstGeom>
        </p:spPr>
      </p:pic>
      <p:pic>
        <p:nvPicPr>
          <p:cNvPr id="23" name="Picture 22">
            <a:extLst>
              <a:ext uri="{FF2B5EF4-FFF2-40B4-BE49-F238E27FC236}">
                <a16:creationId xmlns:a16="http://schemas.microsoft.com/office/drawing/2014/main" id="{240EBB9E-9DA3-DBF1-2FE4-1C36D0AC006B}"/>
              </a:ext>
            </a:extLst>
          </p:cNvPr>
          <p:cNvPicPr>
            <a:picLocks noChangeAspect="1"/>
          </p:cNvPicPr>
          <p:nvPr/>
        </p:nvPicPr>
        <p:blipFill>
          <a:blip r:embed="rId14"/>
          <a:stretch>
            <a:fillRect/>
          </a:stretch>
        </p:blipFill>
        <p:spPr>
          <a:xfrm>
            <a:off x="634089" y="1171649"/>
            <a:ext cx="2881593" cy="1623881"/>
          </a:xfrm>
          <a:prstGeom prst="rect">
            <a:avLst/>
          </a:prstGeom>
        </p:spPr>
      </p:pic>
      <p:pic>
        <p:nvPicPr>
          <p:cNvPr id="25" name="Picture 24">
            <a:extLst>
              <a:ext uri="{FF2B5EF4-FFF2-40B4-BE49-F238E27FC236}">
                <a16:creationId xmlns:a16="http://schemas.microsoft.com/office/drawing/2014/main" id="{CD0B0C60-5DF4-43F4-922B-026CA2A51B7D}"/>
              </a:ext>
            </a:extLst>
          </p:cNvPr>
          <p:cNvPicPr>
            <a:picLocks noChangeAspect="1"/>
          </p:cNvPicPr>
          <p:nvPr/>
        </p:nvPicPr>
        <p:blipFill>
          <a:blip r:embed="rId15"/>
          <a:stretch>
            <a:fillRect/>
          </a:stretch>
        </p:blipFill>
        <p:spPr>
          <a:xfrm>
            <a:off x="3577246" y="1147162"/>
            <a:ext cx="2512216" cy="1677529"/>
          </a:xfrm>
          <a:prstGeom prst="rect">
            <a:avLst/>
          </a:prstGeom>
        </p:spPr>
      </p:pic>
      <p:pic>
        <p:nvPicPr>
          <p:cNvPr id="27" name="Picture 26">
            <a:extLst>
              <a:ext uri="{FF2B5EF4-FFF2-40B4-BE49-F238E27FC236}">
                <a16:creationId xmlns:a16="http://schemas.microsoft.com/office/drawing/2014/main" id="{B1CCA3E5-F927-0583-86E3-F882C0B15F0D}"/>
              </a:ext>
            </a:extLst>
          </p:cNvPr>
          <p:cNvPicPr>
            <a:picLocks noChangeAspect="1"/>
          </p:cNvPicPr>
          <p:nvPr/>
        </p:nvPicPr>
        <p:blipFill>
          <a:blip r:embed="rId16"/>
          <a:stretch>
            <a:fillRect/>
          </a:stretch>
        </p:blipFill>
        <p:spPr>
          <a:xfrm>
            <a:off x="6151026" y="1158503"/>
            <a:ext cx="2785208" cy="1677528"/>
          </a:xfrm>
          <a:prstGeom prst="rect">
            <a:avLst/>
          </a:prstGeom>
        </p:spPr>
      </p:pic>
    </p:spTree>
    <p:extLst>
      <p:ext uri="{BB962C8B-B14F-4D97-AF65-F5344CB8AC3E}">
        <p14:creationId xmlns:p14="http://schemas.microsoft.com/office/powerpoint/2010/main" val="682816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520</TotalTime>
  <Words>2144</Words>
  <Application>Microsoft Office PowerPoint</Application>
  <PresentationFormat>Widescreen</PresentationFormat>
  <Paragraphs>121</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Calibri Light</vt:lpstr>
      <vt:lpstr>Times New Roman</vt:lpstr>
      <vt:lpstr>Office Theme</vt:lpstr>
      <vt:lpstr>PowerPoint Presentation</vt:lpstr>
      <vt:lpstr>PowerPoint Presentation</vt:lpstr>
      <vt:lpstr>Byrom House Overview by Bill Byrom (Irving TX)</vt:lpstr>
      <vt:lpstr>Ozone Action Day  Level Red DFW Area on Friday Sept 25</vt:lpstr>
      <vt:lpstr>Introduction</vt:lpstr>
      <vt:lpstr>Features of this house</vt:lpstr>
      <vt:lpstr>Additional features</vt:lpstr>
      <vt:lpstr>Zero Energy Building (ZEB) Definition</vt:lpstr>
      <vt:lpstr>First Year Solar System Results</vt:lpstr>
      <vt:lpstr>Solar Power System</vt:lpstr>
      <vt:lpstr>Sun Angle Effect on Solar Power System</vt:lpstr>
      <vt:lpstr>Operation of the Solar Power System</vt:lpstr>
      <vt:lpstr>Effect of Solar Power System on Electric Bill</vt:lpstr>
      <vt:lpstr>Solar System PV Generation and Grid History</vt:lpstr>
      <vt:lpstr>PowerPoint Presentation</vt:lpstr>
      <vt:lpstr>PowerPoint Presentation</vt:lpstr>
      <vt:lpstr>PV Generation on Clear and Cloudy Days</vt:lpstr>
      <vt:lpstr>Load Shifting Using ESS Battery</vt:lpstr>
      <vt:lpstr>Additional House Features</vt:lpstr>
      <vt:lpstr>Hyundai IONIQ 5 EV with Wallbox charger</vt:lpstr>
      <vt:lpstr>Demolition &amp; New House Construction Photos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Byrom</dc:creator>
  <cp:lastModifiedBy>Bill Byrom</cp:lastModifiedBy>
  <cp:revision>3</cp:revision>
  <dcterms:created xsi:type="dcterms:W3CDTF">2023-10-07T05:05:23Z</dcterms:created>
  <dcterms:modified xsi:type="dcterms:W3CDTF">2026-09-25T04:02:37Z</dcterms:modified>
</cp:coreProperties>
</file>